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626" r:id="rId2"/>
    <p:sldId id="727" r:id="rId3"/>
    <p:sldId id="673" r:id="rId4"/>
    <p:sldId id="627" r:id="rId5"/>
    <p:sldId id="628" r:id="rId6"/>
    <p:sldId id="629" r:id="rId7"/>
    <p:sldId id="630" r:id="rId8"/>
    <p:sldId id="644" r:id="rId9"/>
    <p:sldId id="631" r:id="rId10"/>
    <p:sldId id="632" r:id="rId11"/>
    <p:sldId id="678" r:id="rId12"/>
    <p:sldId id="633" r:id="rId13"/>
    <p:sldId id="634" r:id="rId14"/>
    <p:sldId id="677" r:id="rId15"/>
    <p:sldId id="635" r:id="rId16"/>
    <p:sldId id="679" r:id="rId17"/>
    <p:sldId id="700" r:id="rId18"/>
    <p:sldId id="636" r:id="rId19"/>
    <p:sldId id="637" r:id="rId20"/>
    <p:sldId id="638" r:id="rId21"/>
    <p:sldId id="645" r:id="rId22"/>
    <p:sldId id="639" r:id="rId23"/>
    <p:sldId id="640" r:id="rId24"/>
    <p:sldId id="641" r:id="rId25"/>
    <p:sldId id="701" r:id="rId26"/>
    <p:sldId id="702" r:id="rId27"/>
    <p:sldId id="703" r:id="rId28"/>
    <p:sldId id="704" r:id="rId29"/>
    <p:sldId id="705" r:id="rId30"/>
    <p:sldId id="706" r:id="rId31"/>
    <p:sldId id="707" r:id="rId32"/>
    <p:sldId id="708" r:id="rId33"/>
    <p:sldId id="709" r:id="rId34"/>
    <p:sldId id="710" r:id="rId35"/>
    <p:sldId id="711" r:id="rId36"/>
    <p:sldId id="712" r:id="rId37"/>
    <p:sldId id="713" r:id="rId38"/>
    <p:sldId id="714" r:id="rId39"/>
    <p:sldId id="728" r:id="rId40"/>
    <p:sldId id="715" r:id="rId41"/>
    <p:sldId id="716" r:id="rId42"/>
    <p:sldId id="696" r:id="rId43"/>
    <p:sldId id="697" r:id="rId44"/>
    <p:sldId id="698" r:id="rId45"/>
    <p:sldId id="668" r:id="rId46"/>
    <p:sldId id="671" r:id="rId47"/>
    <p:sldId id="672" r:id="rId48"/>
    <p:sldId id="674" r:id="rId49"/>
    <p:sldId id="675" r:id="rId50"/>
    <p:sldId id="676" r:id="rId51"/>
    <p:sldId id="721" r:id="rId52"/>
    <p:sldId id="722" r:id="rId53"/>
    <p:sldId id="723" r:id="rId54"/>
    <p:sldId id="724" r:id="rId55"/>
    <p:sldId id="733" r:id="rId56"/>
    <p:sldId id="734" r:id="rId57"/>
    <p:sldId id="735" r:id="rId58"/>
    <p:sldId id="725" r:id="rId59"/>
    <p:sldId id="726" r:id="rId60"/>
    <p:sldId id="730" r:id="rId61"/>
    <p:sldId id="732" r:id="rId62"/>
    <p:sldId id="731" r:id="rId63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A34"/>
    <a:srgbClr val="E99049"/>
    <a:srgbClr val="FF9999"/>
    <a:srgbClr val="F0B584"/>
    <a:srgbClr val="5AAE66"/>
    <a:srgbClr val="166FB6"/>
    <a:srgbClr val="E9904D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50" autoAdjust="0"/>
    <p:restoredTop sz="95117" autoAdjust="0"/>
  </p:normalViewPr>
  <p:slideViewPr>
    <p:cSldViewPr>
      <p:cViewPr varScale="1">
        <p:scale>
          <a:sx n="86" d="100"/>
          <a:sy n="86" d="100"/>
        </p:scale>
        <p:origin x="1092" y="78"/>
      </p:cViewPr>
      <p:guideLst>
        <p:guide orient="horz" pos="2160"/>
        <p:guide pos="28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6078"/>
    </p:cViewPr>
  </p:sorterViewPr>
  <p:notesViewPr>
    <p:cSldViewPr>
      <p:cViewPr varScale="1">
        <p:scale>
          <a:sx n="89" d="100"/>
          <a:sy n="89" d="100"/>
        </p:scale>
        <p:origin x="-3816" y="-126"/>
      </p:cViewPr>
      <p:guideLst>
        <p:guide orient="horz" pos="3130"/>
        <p:guide pos="2143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452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200CB-1519-491C-9B46-BD5CBEC4B34E}" type="datetimeFigureOut">
              <a:rPr kumimoji="1" lang="ja-JP" altLang="en-US" smtClean="0">
                <a:ea typeface="メイリオ"/>
              </a:rPr>
              <a:pPr/>
              <a:t>2020/4/28</a:t>
            </a:fld>
            <a:endParaRPr kumimoji="1" lang="ja-JP" altLang="en-US" dirty="0">
              <a:ea typeface="メイリオ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7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452" y="9440867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21193-EFB6-484A-A7BF-49824EA1F460}" type="slidenum">
              <a:rPr kumimoji="1" lang="ja-JP" altLang="en-US" smtClean="0">
                <a:ea typeface="メイリオ"/>
              </a:rPr>
              <a:pPr/>
              <a:t>‹#›</a:t>
            </a:fld>
            <a:endParaRPr kumimoji="1" lang="ja-JP" altLang="en-US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2512446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>
            <a:lvl1pPr defTabSz="915988">
              <a:defRPr>
                <a:ea typeface="メイリオ"/>
              </a:defRPr>
            </a:lvl1pPr>
          </a:lstStyle>
          <a:p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2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>
            <a:lvl1pPr algn="r" defTabSz="915988">
              <a:defRPr>
                <a:ea typeface="メイリオ"/>
              </a:defRPr>
            </a:lvl1pPr>
          </a:lstStyle>
          <a:p>
            <a:endParaRPr lang="en-US" altLang="ja-JP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21225"/>
            <a:ext cx="5443538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dirty="0"/>
              <a:t>マスタ テキストの書式設定</a:t>
            </a:r>
          </a:p>
          <a:p>
            <a:pPr lvl="1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0867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9" rIns="91417" bIns="45709" numCol="1" anchor="b" anchorCtr="0" compatLnSpc="1">
            <a:prstTxWarp prst="textNoShape">
              <a:avLst/>
            </a:prstTxWarp>
          </a:bodyPr>
          <a:lstStyle>
            <a:lvl1pPr defTabSz="915988">
              <a:defRPr>
                <a:ea typeface="メイリオ"/>
              </a:defRPr>
            </a:lvl1pPr>
          </a:lstStyle>
          <a:p>
            <a:endParaRPr lang="en-US" altLang="ja-JP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2" y="9440867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9" rIns="91417" bIns="45709" numCol="1" anchor="b" anchorCtr="0" compatLnSpc="1">
            <a:prstTxWarp prst="textNoShape">
              <a:avLst/>
            </a:prstTxWarp>
          </a:bodyPr>
          <a:lstStyle>
            <a:lvl1pPr algn="r" defTabSz="915988">
              <a:defRPr>
                <a:ea typeface="メイリオ"/>
              </a:defRPr>
            </a:lvl1pPr>
          </a:lstStyle>
          <a:p>
            <a:fld id="{A2BF0634-4721-4A6A-9EDB-7217FCE35927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994346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7ABAB2-D728-41DB-AD71-70E6F4768504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2534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37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808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46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14724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48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15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※</a:t>
            </a:r>
            <a:r>
              <a:rPr lang="ja-JP" altLang="en-US" dirty="0"/>
              <a:t>ミーティングへの参加は</a:t>
            </a:r>
            <a:endParaRPr lang="en-US" altLang="ja-JP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「</a:t>
            </a:r>
            <a:r>
              <a:rPr lang="en-US" altLang="ja-JP" dirty="0"/>
              <a:t>zoom</a:t>
            </a:r>
            <a:r>
              <a:rPr lang="ja-JP" altLang="en-US" dirty="0"/>
              <a:t>を立ち上げ、先生が配布するミーティング</a:t>
            </a:r>
            <a:r>
              <a:rPr lang="en-US" altLang="ja-JP" dirty="0"/>
              <a:t>ID</a:t>
            </a:r>
            <a:r>
              <a:rPr lang="ja-JP" altLang="en-US" dirty="0"/>
              <a:t>とパスワードを入力」「先生が</a:t>
            </a:r>
            <a:r>
              <a:rPr lang="en-US" altLang="ja-JP" dirty="0"/>
              <a:t>URL</a:t>
            </a:r>
            <a:r>
              <a:rPr lang="ja-JP" altLang="en-US" dirty="0"/>
              <a:t>を送る」の</a:t>
            </a:r>
            <a:r>
              <a:rPr lang="en-US" altLang="ja-JP" dirty="0"/>
              <a:t>2</a:t>
            </a:r>
            <a:r>
              <a:rPr lang="ja-JP" altLang="en-US" dirty="0"/>
              <a:t>パターン存在</a:t>
            </a:r>
            <a:endParaRPr lang="en-US" altLang="ja-JP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※</a:t>
            </a:r>
            <a:r>
              <a:rPr lang="ja-JP" altLang="en-US" dirty="0"/>
              <a:t>ミーティングロックをすると、あとからミーティングに参加できなくなる（必ず生徒の招待完了後に行う） 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49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35328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※</a:t>
            </a:r>
            <a:r>
              <a:rPr lang="ja-JP" altLang="en-US" dirty="0"/>
              <a:t>ミーティングへの参加は</a:t>
            </a:r>
            <a:endParaRPr lang="en-US" altLang="ja-JP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「</a:t>
            </a:r>
            <a:r>
              <a:rPr lang="en-US" altLang="ja-JP" dirty="0"/>
              <a:t>zoom</a:t>
            </a:r>
            <a:r>
              <a:rPr lang="ja-JP" altLang="en-US" dirty="0"/>
              <a:t>を立ち上げ、先生が配布するミーティング</a:t>
            </a:r>
            <a:r>
              <a:rPr lang="en-US" altLang="ja-JP" dirty="0"/>
              <a:t>ID</a:t>
            </a:r>
            <a:r>
              <a:rPr lang="ja-JP" altLang="en-US" dirty="0"/>
              <a:t>とパスワードを入力」「先生が</a:t>
            </a:r>
            <a:r>
              <a:rPr lang="en-US" altLang="ja-JP" dirty="0"/>
              <a:t>URL</a:t>
            </a:r>
            <a:r>
              <a:rPr lang="ja-JP" altLang="en-US" dirty="0"/>
              <a:t>を送る」の</a:t>
            </a:r>
            <a:r>
              <a:rPr lang="en-US" altLang="ja-JP" dirty="0"/>
              <a:t>2</a:t>
            </a:r>
            <a:r>
              <a:rPr lang="ja-JP" altLang="en-US" dirty="0"/>
              <a:t>パターン存在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50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5609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14658" y="2812261"/>
            <a:ext cx="9144000" cy="1233479"/>
          </a:xfrm>
          <a:prstGeom prst="rect">
            <a:avLst/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Arial"/>
              <a:ea typeface="メイリオ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819401"/>
            <a:ext cx="7772400" cy="1219200"/>
          </a:xfrm>
        </p:spPr>
        <p:txBody>
          <a:bodyPr/>
          <a:lstStyle>
            <a:lvl1pPr algn="ctr">
              <a:defRPr sz="3200" b="0">
                <a:solidFill>
                  <a:srgbClr val="FFFFFE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89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6180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3B97074F-C460-4589-A918-F1656344C679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44645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A577CE63-0181-4C75-99B0-D16ACCC9A51C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5486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16124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4325" y="0"/>
            <a:ext cx="2127250" cy="5257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0988" y="0"/>
            <a:ext cx="6230937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7301609B-707C-4766-A7E4-31B9830A9E9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36220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1"/>
          </p:nvPr>
        </p:nvSpPr>
        <p:spPr>
          <a:xfrm>
            <a:off x="0" y="838200"/>
            <a:ext cx="9144000" cy="5629968"/>
          </a:xfrm>
        </p:spPr>
        <p:txBody>
          <a:bodyPr anchor="ctr"/>
          <a:lstStyle>
            <a:lvl1pPr algn="ctr">
              <a:defRPr sz="5400"/>
            </a:lvl1pPr>
            <a:lvl2pPr algn="l">
              <a:defRPr/>
            </a:lvl2pPr>
          </a:lstStyle>
          <a:p>
            <a:pPr lvl="0"/>
            <a:endParaRPr kumimoji="1" lang="en-US" altLang="ja-JP" dirty="0"/>
          </a:p>
        </p:txBody>
      </p:sp>
      <p:sp>
        <p:nvSpPr>
          <p:cNvPr id="5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0" y="4176354"/>
            <a:ext cx="9144000" cy="2301485"/>
          </a:xfrm>
        </p:spPr>
        <p:txBody>
          <a:bodyPr anchor="ctr"/>
          <a:lstStyle>
            <a:lvl1pPr marL="0" marR="0" indent="0" algn="ctr" defTabSz="762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aseline="0"/>
            </a:lvl1pPr>
            <a:lvl2pPr algn="l">
              <a:defRPr/>
            </a:lvl2pPr>
          </a:lstStyle>
          <a:p>
            <a:pPr lvl="0"/>
            <a:endParaRPr kumimoji="1"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D6133B01-17D8-4721-BA06-7A840F22304F}" type="slidenum">
              <a:rPr lang="en-US" altLang="ja-JP" smtClean="0"/>
              <a:pPr algn="ctr"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none" lIns="108000" tIns="108000" rIns="108000" bIns="108000" anchor="ctr">
            <a:noAutofit/>
          </a:bodyPr>
          <a:lstStyle/>
          <a:p>
            <a:pPr algn="ctr"/>
            <a:endParaRPr lang="ja-JP" altLang="en-US"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08088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付き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fld id="{58A320BD-7D4E-44E0-AF80-5CDDF90D4399}" type="slidenum">
              <a:rPr lang="en-US" altLang="ja-JP" smtClean="0"/>
              <a:pPr algn="ctr"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230250" y="838200"/>
            <a:ext cx="8683500" cy="0"/>
          </a:xfrm>
          <a:prstGeom prst="line">
            <a:avLst/>
          </a:prstGeom>
          <a:noFill/>
          <a:ln w="25400">
            <a:solidFill>
              <a:srgbClr val="0099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230250" y="6453782"/>
            <a:ext cx="7577770" cy="14516"/>
          </a:xfrm>
          <a:prstGeom prst="line">
            <a:avLst/>
          </a:prstGeom>
          <a:noFill/>
          <a:ln w="28575">
            <a:solidFill>
              <a:srgbClr val="00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8" name="Picture 8" descr="Gakke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020" y="6360471"/>
            <a:ext cx="1156468" cy="236881"/>
          </a:xfrm>
          <a:prstGeom prst="rect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テキスト プレースホルダー 14"/>
          <p:cNvSpPr>
            <a:spLocks noGrp="1"/>
          </p:cNvSpPr>
          <p:nvPr>
            <p:ph type="body" sz="quarter" idx="12"/>
          </p:nvPr>
        </p:nvSpPr>
        <p:spPr>
          <a:xfrm>
            <a:off x="230250" y="6471107"/>
            <a:ext cx="3837694" cy="324498"/>
          </a:xfrm>
        </p:spPr>
        <p:txBody>
          <a:bodyPr wrap="square" lIns="36000" tIns="72000" rIns="36000" bIns="36000" anchor="ctr" anchorCtr="0">
            <a:sp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335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区切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2670600"/>
            <a:ext cx="2514600" cy="1215600"/>
          </a:xfrm>
          <a:prstGeom prst="rect">
            <a:avLst/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>
          <a:xfrm>
            <a:off x="2590799" y="2653200"/>
            <a:ext cx="5536800" cy="1360800"/>
          </a:xfrm>
        </p:spPr>
        <p:txBody>
          <a:bodyPr/>
          <a:lstStyle>
            <a:lvl1pPr marL="0" indent="0">
              <a:buNone/>
              <a:defRPr sz="7200"/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645200" y="2761200"/>
            <a:ext cx="579600" cy="1209600"/>
          </a:xfrm>
        </p:spPr>
        <p:txBody>
          <a:bodyPr/>
          <a:lstStyle>
            <a:lvl1pPr marL="0" indent="0" algn="ctr">
              <a:buNone/>
              <a:defRPr sz="7200">
                <a:solidFill>
                  <a:schemeClr val="bg1"/>
                </a:solidFill>
              </a:defRPr>
            </a:lvl1pPr>
          </a:lstStyle>
          <a:p>
            <a:pPr lvl="0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850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819401"/>
            <a:ext cx="7772400" cy="1219200"/>
          </a:xfrm>
        </p:spPr>
        <p:txBody>
          <a:bodyPr/>
          <a:lstStyle>
            <a:lvl1pPr algn="ctr">
              <a:defRPr sz="3200" b="0">
                <a:solidFill>
                  <a:srgbClr val="FFFFFE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3834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7101" y="228600"/>
            <a:ext cx="8269798" cy="64139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39163" y="6432602"/>
            <a:ext cx="433337" cy="34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 smtClean="0">
                <a:solidFill>
                  <a:schemeClr val="tx1"/>
                </a:solidFill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6" name="直線コネクタ 15"/>
          <p:cNvCxnSpPr/>
          <p:nvPr userDrawn="1"/>
        </p:nvCxnSpPr>
        <p:spPr>
          <a:xfrm>
            <a:off x="437101" y="944610"/>
            <a:ext cx="8269798" cy="1588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437101" y="6354325"/>
            <a:ext cx="8269798" cy="1588"/>
          </a:xfrm>
          <a:prstGeom prst="line">
            <a:avLst/>
          </a:prstGeom>
          <a:ln w="127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9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10038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9A3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0662" y="6472801"/>
            <a:ext cx="433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031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3413" y="1143000"/>
            <a:ext cx="37925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8350" y="1143000"/>
            <a:ext cx="37925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5865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>
                <a:ea typeface="メイリオ"/>
              </a:rPr>
              <a:t>Page</a:t>
            </a:r>
            <a:fld id="{BE7EBD8C-1381-4B29-8A75-F9353C40994A}" type="slidenum">
              <a:rPr lang="en-US" altLang="ja-JP" smtClean="0">
                <a:ea typeface="メイリオ"/>
              </a:rPr>
              <a:pPr>
                <a:defRPr/>
              </a:pPr>
              <a:t>‹#›</a:t>
            </a:fld>
            <a:endParaRPr lang="en-US" altLang="ja-JP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50449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09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>
                <a:ea typeface="メイリオ"/>
              </a:rPr>
              <a:t>Page</a:t>
            </a:r>
            <a:fld id="{65ED4B00-4A06-4FF6-9555-C894C5C9309A}" type="slidenum">
              <a:rPr lang="en-US" altLang="ja-JP" smtClean="0">
                <a:ea typeface="メイリオ"/>
              </a:rPr>
              <a:pPr>
                <a:defRPr/>
              </a:pPr>
              <a:t>‹#›</a:t>
            </a:fld>
            <a:endParaRPr lang="en-US" altLang="ja-JP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4235933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22275" y="222811"/>
            <a:ext cx="8284624" cy="72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1059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2275" y="1223400"/>
            <a:ext cx="8284624" cy="49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10597" name="Text Box 9"/>
          <p:cNvSpPr txBox="1">
            <a:spLocks noChangeArrowheads="1"/>
          </p:cNvSpPr>
          <p:nvPr/>
        </p:nvSpPr>
        <p:spPr bwMode="auto">
          <a:xfrm>
            <a:off x="422275" y="5791200"/>
            <a:ext cx="358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ja-JP" altLang="ja-JP" sz="2400" dirty="0">
              <a:latin typeface="メイリオ"/>
              <a:ea typeface="メイリオ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712" r:id="rId2"/>
    <p:sldLayoutId id="2147483711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7" r:id="rId13"/>
    <p:sldLayoutId id="2147483694" r:id="rId14"/>
    <p:sldLayoutId id="2147483713" r:id="rId15"/>
    <p:sldLayoutId id="2147483714" r:id="rId16"/>
  </p:sldLayoutIdLst>
  <p:hf hdr="0" ft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kumimoji="1" sz="2600" b="0">
          <a:solidFill>
            <a:schemeClr val="tx1"/>
          </a:solidFill>
          <a:latin typeface="メイリオ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5pPr>
      <a:lvl6pPr marL="4572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6pPr>
      <a:lvl7pPr marL="9144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7pPr>
      <a:lvl8pPr marL="13716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8pPr>
      <a:lvl9pPr marL="18288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メイリオ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メイリオ"/>
          <a:ea typeface="+mn-ea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メイリオ"/>
          <a:ea typeface="+mn-ea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メイリオ"/>
          <a:ea typeface="+mn-ea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メイリオ"/>
          <a:ea typeface="+mn-ea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zoom.us/jp-jp/meetings.html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000" dirty="0"/>
              <a:t>zoom</a:t>
            </a:r>
            <a:r>
              <a:rPr lang="ja-JP" altLang="en-US" sz="4000" dirty="0"/>
              <a:t>導入マニュアル</a:t>
            </a:r>
            <a:endParaRPr kumimoji="1" lang="ja-JP" altLang="en-US" sz="4000" dirty="0"/>
          </a:p>
        </p:txBody>
      </p:sp>
      <p:sp>
        <p:nvSpPr>
          <p:cNvPr id="3" name="テキスト プレースホルダー 1">
            <a:extLst>
              <a:ext uri="{FF2B5EF4-FFF2-40B4-BE49-F238E27FC236}">
                <a16:creationId xmlns:a16="http://schemas.microsoft.com/office/drawing/2014/main" id="{23AC3E3C-56AA-4857-884E-4A5891F8451F}"/>
              </a:ext>
            </a:extLst>
          </p:cNvPr>
          <p:cNvSpPr txBox="1">
            <a:spLocks/>
          </p:cNvSpPr>
          <p:nvPr/>
        </p:nvSpPr>
        <p:spPr>
          <a:xfrm>
            <a:off x="2816805" y="6264315"/>
            <a:ext cx="6301681" cy="585065"/>
          </a:xfrm>
          <a:prstGeom prst="rect">
            <a:avLst/>
          </a:prstGeom>
        </p:spPr>
        <p:txBody>
          <a:bodyPr anchor="ctr"/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buNone/>
            </a:pPr>
            <a:r>
              <a:rPr lang="en-US" altLang="ja-JP" b="1" kern="0" dirty="0"/>
              <a:t>2020/4/27</a:t>
            </a:r>
            <a:r>
              <a:rPr lang="ja-JP" altLang="en-US" b="1" kern="0" dirty="0"/>
              <a:t>　第</a:t>
            </a:r>
            <a:r>
              <a:rPr lang="en-US" altLang="ja-JP" b="1" kern="0" dirty="0"/>
              <a:t>1</a:t>
            </a:r>
            <a:r>
              <a:rPr lang="ja-JP" altLang="en-US" b="1" kern="0" dirty="0"/>
              <a:t>版</a:t>
            </a:r>
          </a:p>
        </p:txBody>
      </p:sp>
    </p:spTree>
    <p:extLst>
      <p:ext uri="{BB962C8B-B14F-4D97-AF65-F5344CB8AC3E}">
        <p14:creationId xmlns:p14="http://schemas.microsoft.com/office/powerpoint/2010/main" val="3837908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50" y="1097531"/>
            <a:ext cx="4259215" cy="48524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7" name="正方形/長方形 6"/>
          <p:cNvSpPr/>
          <p:nvPr/>
        </p:nvSpPr>
        <p:spPr>
          <a:xfrm>
            <a:off x="2636785" y="1050971"/>
            <a:ext cx="6160120" cy="4242737"/>
          </a:xfrm>
          <a:custGeom>
            <a:avLst/>
            <a:gdLst>
              <a:gd name="connsiteX0" fmla="*/ 0 w 1224136"/>
              <a:gd name="connsiteY0" fmla="*/ 0 h 1552804"/>
              <a:gd name="connsiteX1" fmla="*/ 1224136 w 1224136"/>
              <a:gd name="connsiteY1" fmla="*/ 0 h 1552804"/>
              <a:gd name="connsiteX2" fmla="*/ 1224136 w 1224136"/>
              <a:gd name="connsiteY2" fmla="*/ 1552804 h 1552804"/>
              <a:gd name="connsiteX3" fmla="*/ 0 w 1224136"/>
              <a:gd name="connsiteY3" fmla="*/ 1552804 h 1552804"/>
              <a:gd name="connsiteX4" fmla="*/ 0 w 1224136"/>
              <a:gd name="connsiteY4" fmla="*/ 0 h 1552804"/>
              <a:gd name="connsiteX0" fmla="*/ 0 w 8219740"/>
              <a:gd name="connsiteY0" fmla="*/ 0 h 1552804"/>
              <a:gd name="connsiteX1" fmla="*/ 8219740 w 8219740"/>
              <a:gd name="connsiteY1" fmla="*/ 506027 h 1552804"/>
              <a:gd name="connsiteX2" fmla="*/ 1224136 w 8219740"/>
              <a:gd name="connsiteY2" fmla="*/ 1552804 h 1552804"/>
              <a:gd name="connsiteX3" fmla="*/ 0 w 8219740"/>
              <a:gd name="connsiteY3" fmla="*/ 1552804 h 1552804"/>
              <a:gd name="connsiteX4" fmla="*/ 0 w 8219740"/>
              <a:gd name="connsiteY4" fmla="*/ 0 h 1552804"/>
              <a:gd name="connsiteX0" fmla="*/ 0 w 8219740"/>
              <a:gd name="connsiteY0" fmla="*/ 0 h 1552804"/>
              <a:gd name="connsiteX1" fmla="*/ 2449263 w 8219740"/>
              <a:gd name="connsiteY1" fmla="*/ 156786 h 1552804"/>
              <a:gd name="connsiteX2" fmla="*/ 8219740 w 8219740"/>
              <a:gd name="connsiteY2" fmla="*/ 506027 h 1552804"/>
              <a:gd name="connsiteX3" fmla="*/ 1224136 w 8219740"/>
              <a:gd name="connsiteY3" fmla="*/ 1552804 h 1552804"/>
              <a:gd name="connsiteX4" fmla="*/ 0 w 8219740"/>
              <a:gd name="connsiteY4" fmla="*/ 1552804 h 1552804"/>
              <a:gd name="connsiteX5" fmla="*/ 0 w 8219740"/>
              <a:gd name="connsiteY5" fmla="*/ 0 h 1552804"/>
              <a:gd name="connsiteX0" fmla="*/ 0 w 8219740"/>
              <a:gd name="connsiteY0" fmla="*/ 2053754 h 3606558"/>
              <a:gd name="connsiteX1" fmla="*/ 3940712 w 8219740"/>
              <a:gd name="connsiteY1" fmla="*/ 0 h 3606558"/>
              <a:gd name="connsiteX2" fmla="*/ 8219740 w 8219740"/>
              <a:gd name="connsiteY2" fmla="*/ 2559781 h 3606558"/>
              <a:gd name="connsiteX3" fmla="*/ 1224136 w 8219740"/>
              <a:gd name="connsiteY3" fmla="*/ 3606558 h 3606558"/>
              <a:gd name="connsiteX4" fmla="*/ 0 w 8219740"/>
              <a:gd name="connsiteY4" fmla="*/ 3606558 h 3606558"/>
              <a:gd name="connsiteX5" fmla="*/ 0 w 8219740"/>
              <a:gd name="connsiteY5" fmla="*/ 2053754 h 3606558"/>
              <a:gd name="connsiteX0" fmla="*/ 0 w 7962287"/>
              <a:gd name="connsiteY0" fmla="*/ 2059619 h 3612423"/>
              <a:gd name="connsiteX1" fmla="*/ 3940712 w 7962287"/>
              <a:gd name="connsiteY1" fmla="*/ 5865 h 3612423"/>
              <a:gd name="connsiteX2" fmla="*/ 7962287 w 7962287"/>
              <a:gd name="connsiteY2" fmla="*/ 0 h 3612423"/>
              <a:gd name="connsiteX3" fmla="*/ 1224136 w 7962287"/>
              <a:gd name="connsiteY3" fmla="*/ 3612423 h 3612423"/>
              <a:gd name="connsiteX4" fmla="*/ 0 w 7962287"/>
              <a:gd name="connsiteY4" fmla="*/ 3612423 h 3612423"/>
              <a:gd name="connsiteX5" fmla="*/ 0 w 7962287"/>
              <a:gd name="connsiteY5" fmla="*/ 2059619 h 3612423"/>
              <a:gd name="connsiteX0" fmla="*/ 0 w 7962288"/>
              <a:gd name="connsiteY0" fmla="*/ 2059619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0 w 7962288"/>
              <a:gd name="connsiteY5" fmla="*/ 2059619 h 3612423"/>
              <a:gd name="connsiteX0" fmla="*/ 3941685 w 7962288"/>
              <a:gd name="connsiteY0" fmla="*/ 2263806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3941685 w 7962288"/>
              <a:gd name="connsiteY5" fmla="*/ 2263806 h 3612423"/>
              <a:gd name="connsiteX0" fmla="*/ 2041863 w 6062466"/>
              <a:gd name="connsiteY0" fmla="*/ 2263806 h 4224982"/>
              <a:gd name="connsiteX1" fmla="*/ 2040890 w 6062466"/>
              <a:gd name="connsiteY1" fmla="*/ 5865 h 4224982"/>
              <a:gd name="connsiteX2" fmla="*/ 6062465 w 6062466"/>
              <a:gd name="connsiteY2" fmla="*/ 0 h 4224982"/>
              <a:gd name="connsiteX3" fmla="*/ 6062466 w 6062466"/>
              <a:gd name="connsiteY3" fmla="*/ 2813433 h 4224982"/>
              <a:gd name="connsiteX4" fmla="*/ 0 w 6062466"/>
              <a:gd name="connsiteY4" fmla="*/ 4224982 h 4224982"/>
              <a:gd name="connsiteX5" fmla="*/ 2041863 w 6062466"/>
              <a:gd name="connsiteY5" fmla="*/ 2263806 h 4224982"/>
              <a:gd name="connsiteX0" fmla="*/ 2041863 w 6160120"/>
              <a:gd name="connsiteY0" fmla="*/ 2263806 h 4224982"/>
              <a:gd name="connsiteX1" fmla="*/ 2040890 w 6160120"/>
              <a:gd name="connsiteY1" fmla="*/ 5865 h 4224982"/>
              <a:gd name="connsiteX2" fmla="*/ 6062465 w 6160120"/>
              <a:gd name="connsiteY2" fmla="*/ 0 h 4224982"/>
              <a:gd name="connsiteX3" fmla="*/ 6160120 w 6160120"/>
              <a:gd name="connsiteY3" fmla="*/ 2644757 h 4224982"/>
              <a:gd name="connsiteX4" fmla="*/ 0 w 6160120"/>
              <a:gd name="connsiteY4" fmla="*/ 4224982 h 4224982"/>
              <a:gd name="connsiteX5" fmla="*/ 2041863 w 6160120"/>
              <a:gd name="connsiteY5" fmla="*/ 2263806 h 4224982"/>
              <a:gd name="connsiteX0" fmla="*/ 2041863 w 6204508"/>
              <a:gd name="connsiteY0" fmla="*/ 2263806 h 4224982"/>
              <a:gd name="connsiteX1" fmla="*/ 2040890 w 6204508"/>
              <a:gd name="connsiteY1" fmla="*/ 5865 h 4224982"/>
              <a:gd name="connsiteX2" fmla="*/ 6204508 w 6204508"/>
              <a:gd name="connsiteY2" fmla="*/ 0 h 4224982"/>
              <a:gd name="connsiteX3" fmla="*/ 6160120 w 6204508"/>
              <a:gd name="connsiteY3" fmla="*/ 2644757 h 4224982"/>
              <a:gd name="connsiteX4" fmla="*/ 0 w 6204508"/>
              <a:gd name="connsiteY4" fmla="*/ 4224982 h 4224982"/>
              <a:gd name="connsiteX5" fmla="*/ 2041863 w 6204508"/>
              <a:gd name="connsiteY5" fmla="*/ 2263806 h 4224982"/>
              <a:gd name="connsiteX0" fmla="*/ 2041863 w 6160120"/>
              <a:gd name="connsiteY0" fmla="*/ 2281561 h 4242737"/>
              <a:gd name="connsiteX1" fmla="*/ 2040890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2041863 w 6160120"/>
              <a:gd name="connsiteY0" fmla="*/ 2281561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1880997 w 6160120"/>
              <a:gd name="connsiteY0" fmla="*/ 2273094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1880997 w 6160120"/>
              <a:gd name="connsiteY5" fmla="*/ 2273094 h 424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120" h="4242737">
                <a:moveTo>
                  <a:pt x="1880997" y="2273094"/>
                </a:moveTo>
                <a:cubicBezTo>
                  <a:pt x="1880673" y="1520447"/>
                  <a:pt x="1880347" y="776267"/>
                  <a:pt x="1880023" y="23620"/>
                </a:cubicBezTo>
                <a:lnTo>
                  <a:pt x="6160119" y="0"/>
                </a:lnTo>
                <a:cubicBezTo>
                  <a:pt x="6160119" y="937811"/>
                  <a:pt x="6160120" y="1724701"/>
                  <a:pt x="6160120" y="2662512"/>
                </a:cubicBezTo>
                <a:lnTo>
                  <a:pt x="0" y="4242737"/>
                </a:lnTo>
                <a:lnTo>
                  <a:pt x="1880997" y="227309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24027" y="4997627"/>
            <a:ext cx="3057247" cy="95410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n-ea"/>
                <a:ea typeface="+mn-ea"/>
              </a:rPr>
              <a:t>「サインアップ」</a:t>
            </a:r>
            <a:endParaRPr lang="en-US" altLang="ja-JP" sz="2800" b="1" dirty="0">
              <a:latin typeface="+mn-ea"/>
              <a:ea typeface="+mn-ea"/>
            </a:endParaRPr>
          </a:p>
          <a:p>
            <a:r>
              <a:rPr lang="ja-JP" altLang="en-US" sz="2800" dirty="0">
                <a:latin typeface="+mn-ea"/>
                <a:ea typeface="+mn-ea"/>
              </a:rPr>
              <a:t>をタップします。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315741" y="5052622"/>
            <a:ext cx="2088232" cy="89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23450" t="68766" r="23463" b="987"/>
          <a:stretch/>
        </p:blipFill>
        <p:spPr>
          <a:xfrm>
            <a:off x="4800423" y="992676"/>
            <a:ext cx="4104456" cy="26642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角丸四角形 9"/>
          <p:cNvSpPr/>
          <p:nvPr/>
        </p:nvSpPr>
        <p:spPr>
          <a:xfrm>
            <a:off x="5562110" y="3338990"/>
            <a:ext cx="1090993" cy="31798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</p:spTree>
    <p:extLst>
      <p:ext uri="{BB962C8B-B14F-4D97-AF65-F5344CB8AC3E}">
        <p14:creationId xmlns:p14="http://schemas.microsoft.com/office/powerpoint/2010/main" val="2079028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のアカウント登録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4" y="998730"/>
            <a:ext cx="3285365" cy="5256583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" b="125"/>
          <a:stretch/>
        </p:blipFill>
        <p:spPr>
          <a:xfrm>
            <a:off x="3896925" y="4022174"/>
            <a:ext cx="2457608" cy="18678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角丸四角形 6"/>
          <p:cNvSpPr/>
          <p:nvPr/>
        </p:nvSpPr>
        <p:spPr>
          <a:xfrm>
            <a:off x="1421650" y="2591987"/>
            <a:ext cx="1215135" cy="972028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6"/>
          <p:cNvSpPr/>
          <p:nvPr/>
        </p:nvSpPr>
        <p:spPr>
          <a:xfrm>
            <a:off x="2643087" y="1004655"/>
            <a:ext cx="3745007" cy="2101201"/>
          </a:xfrm>
          <a:custGeom>
            <a:avLst/>
            <a:gdLst>
              <a:gd name="connsiteX0" fmla="*/ 0 w 1224136"/>
              <a:gd name="connsiteY0" fmla="*/ 0 h 1552804"/>
              <a:gd name="connsiteX1" fmla="*/ 1224136 w 1224136"/>
              <a:gd name="connsiteY1" fmla="*/ 0 h 1552804"/>
              <a:gd name="connsiteX2" fmla="*/ 1224136 w 1224136"/>
              <a:gd name="connsiteY2" fmla="*/ 1552804 h 1552804"/>
              <a:gd name="connsiteX3" fmla="*/ 0 w 1224136"/>
              <a:gd name="connsiteY3" fmla="*/ 1552804 h 1552804"/>
              <a:gd name="connsiteX4" fmla="*/ 0 w 1224136"/>
              <a:gd name="connsiteY4" fmla="*/ 0 h 1552804"/>
              <a:gd name="connsiteX0" fmla="*/ 0 w 8219740"/>
              <a:gd name="connsiteY0" fmla="*/ 0 h 1552804"/>
              <a:gd name="connsiteX1" fmla="*/ 8219740 w 8219740"/>
              <a:gd name="connsiteY1" fmla="*/ 506027 h 1552804"/>
              <a:gd name="connsiteX2" fmla="*/ 1224136 w 8219740"/>
              <a:gd name="connsiteY2" fmla="*/ 1552804 h 1552804"/>
              <a:gd name="connsiteX3" fmla="*/ 0 w 8219740"/>
              <a:gd name="connsiteY3" fmla="*/ 1552804 h 1552804"/>
              <a:gd name="connsiteX4" fmla="*/ 0 w 8219740"/>
              <a:gd name="connsiteY4" fmla="*/ 0 h 1552804"/>
              <a:gd name="connsiteX0" fmla="*/ 0 w 8219740"/>
              <a:gd name="connsiteY0" fmla="*/ 0 h 1552804"/>
              <a:gd name="connsiteX1" fmla="*/ 2449263 w 8219740"/>
              <a:gd name="connsiteY1" fmla="*/ 156786 h 1552804"/>
              <a:gd name="connsiteX2" fmla="*/ 8219740 w 8219740"/>
              <a:gd name="connsiteY2" fmla="*/ 506027 h 1552804"/>
              <a:gd name="connsiteX3" fmla="*/ 1224136 w 8219740"/>
              <a:gd name="connsiteY3" fmla="*/ 1552804 h 1552804"/>
              <a:gd name="connsiteX4" fmla="*/ 0 w 8219740"/>
              <a:gd name="connsiteY4" fmla="*/ 1552804 h 1552804"/>
              <a:gd name="connsiteX5" fmla="*/ 0 w 8219740"/>
              <a:gd name="connsiteY5" fmla="*/ 0 h 1552804"/>
              <a:gd name="connsiteX0" fmla="*/ 0 w 8219740"/>
              <a:gd name="connsiteY0" fmla="*/ 2053754 h 3606558"/>
              <a:gd name="connsiteX1" fmla="*/ 3940712 w 8219740"/>
              <a:gd name="connsiteY1" fmla="*/ 0 h 3606558"/>
              <a:gd name="connsiteX2" fmla="*/ 8219740 w 8219740"/>
              <a:gd name="connsiteY2" fmla="*/ 2559781 h 3606558"/>
              <a:gd name="connsiteX3" fmla="*/ 1224136 w 8219740"/>
              <a:gd name="connsiteY3" fmla="*/ 3606558 h 3606558"/>
              <a:gd name="connsiteX4" fmla="*/ 0 w 8219740"/>
              <a:gd name="connsiteY4" fmla="*/ 3606558 h 3606558"/>
              <a:gd name="connsiteX5" fmla="*/ 0 w 8219740"/>
              <a:gd name="connsiteY5" fmla="*/ 2053754 h 3606558"/>
              <a:gd name="connsiteX0" fmla="*/ 0 w 7962287"/>
              <a:gd name="connsiteY0" fmla="*/ 2059619 h 3612423"/>
              <a:gd name="connsiteX1" fmla="*/ 3940712 w 7962287"/>
              <a:gd name="connsiteY1" fmla="*/ 5865 h 3612423"/>
              <a:gd name="connsiteX2" fmla="*/ 7962287 w 7962287"/>
              <a:gd name="connsiteY2" fmla="*/ 0 h 3612423"/>
              <a:gd name="connsiteX3" fmla="*/ 1224136 w 7962287"/>
              <a:gd name="connsiteY3" fmla="*/ 3612423 h 3612423"/>
              <a:gd name="connsiteX4" fmla="*/ 0 w 7962287"/>
              <a:gd name="connsiteY4" fmla="*/ 3612423 h 3612423"/>
              <a:gd name="connsiteX5" fmla="*/ 0 w 7962287"/>
              <a:gd name="connsiteY5" fmla="*/ 2059619 h 3612423"/>
              <a:gd name="connsiteX0" fmla="*/ 0 w 7962288"/>
              <a:gd name="connsiteY0" fmla="*/ 2059619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0 w 7962288"/>
              <a:gd name="connsiteY5" fmla="*/ 2059619 h 3612423"/>
              <a:gd name="connsiteX0" fmla="*/ 3941685 w 7962288"/>
              <a:gd name="connsiteY0" fmla="*/ 2263806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3941685 w 7962288"/>
              <a:gd name="connsiteY5" fmla="*/ 2263806 h 3612423"/>
              <a:gd name="connsiteX0" fmla="*/ 2041863 w 6062466"/>
              <a:gd name="connsiteY0" fmla="*/ 2263806 h 4224982"/>
              <a:gd name="connsiteX1" fmla="*/ 2040890 w 6062466"/>
              <a:gd name="connsiteY1" fmla="*/ 5865 h 4224982"/>
              <a:gd name="connsiteX2" fmla="*/ 6062465 w 6062466"/>
              <a:gd name="connsiteY2" fmla="*/ 0 h 4224982"/>
              <a:gd name="connsiteX3" fmla="*/ 6062466 w 6062466"/>
              <a:gd name="connsiteY3" fmla="*/ 2813433 h 4224982"/>
              <a:gd name="connsiteX4" fmla="*/ 0 w 6062466"/>
              <a:gd name="connsiteY4" fmla="*/ 4224982 h 4224982"/>
              <a:gd name="connsiteX5" fmla="*/ 2041863 w 6062466"/>
              <a:gd name="connsiteY5" fmla="*/ 2263806 h 4224982"/>
              <a:gd name="connsiteX0" fmla="*/ 2041863 w 6160120"/>
              <a:gd name="connsiteY0" fmla="*/ 2263806 h 4224982"/>
              <a:gd name="connsiteX1" fmla="*/ 2040890 w 6160120"/>
              <a:gd name="connsiteY1" fmla="*/ 5865 h 4224982"/>
              <a:gd name="connsiteX2" fmla="*/ 6062465 w 6160120"/>
              <a:gd name="connsiteY2" fmla="*/ 0 h 4224982"/>
              <a:gd name="connsiteX3" fmla="*/ 6160120 w 6160120"/>
              <a:gd name="connsiteY3" fmla="*/ 2644757 h 4224982"/>
              <a:gd name="connsiteX4" fmla="*/ 0 w 6160120"/>
              <a:gd name="connsiteY4" fmla="*/ 4224982 h 4224982"/>
              <a:gd name="connsiteX5" fmla="*/ 2041863 w 6160120"/>
              <a:gd name="connsiteY5" fmla="*/ 2263806 h 4224982"/>
              <a:gd name="connsiteX0" fmla="*/ 2041863 w 6204508"/>
              <a:gd name="connsiteY0" fmla="*/ 2263806 h 4224982"/>
              <a:gd name="connsiteX1" fmla="*/ 2040890 w 6204508"/>
              <a:gd name="connsiteY1" fmla="*/ 5865 h 4224982"/>
              <a:gd name="connsiteX2" fmla="*/ 6204508 w 6204508"/>
              <a:gd name="connsiteY2" fmla="*/ 0 h 4224982"/>
              <a:gd name="connsiteX3" fmla="*/ 6160120 w 6204508"/>
              <a:gd name="connsiteY3" fmla="*/ 2644757 h 4224982"/>
              <a:gd name="connsiteX4" fmla="*/ 0 w 6204508"/>
              <a:gd name="connsiteY4" fmla="*/ 4224982 h 4224982"/>
              <a:gd name="connsiteX5" fmla="*/ 2041863 w 6204508"/>
              <a:gd name="connsiteY5" fmla="*/ 2263806 h 4224982"/>
              <a:gd name="connsiteX0" fmla="*/ 2041863 w 6160120"/>
              <a:gd name="connsiteY0" fmla="*/ 2281561 h 4242737"/>
              <a:gd name="connsiteX1" fmla="*/ 2040890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2041863 w 6160120"/>
              <a:gd name="connsiteY0" fmla="*/ 2281561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1880997 w 6160120"/>
              <a:gd name="connsiteY0" fmla="*/ 2273094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1880997 w 6160120"/>
              <a:gd name="connsiteY5" fmla="*/ 2273094 h 4242737"/>
              <a:gd name="connsiteX0" fmla="*/ 1880997 w 6160119"/>
              <a:gd name="connsiteY0" fmla="*/ 2273094 h 4242737"/>
              <a:gd name="connsiteX1" fmla="*/ 1880023 w 6160119"/>
              <a:gd name="connsiteY1" fmla="*/ 23620 h 4242737"/>
              <a:gd name="connsiteX2" fmla="*/ 6160119 w 6160119"/>
              <a:gd name="connsiteY2" fmla="*/ 0 h 4242737"/>
              <a:gd name="connsiteX3" fmla="*/ 4584670 w 6160119"/>
              <a:gd name="connsiteY3" fmla="*/ 4138718 h 4242737"/>
              <a:gd name="connsiteX4" fmla="*/ 0 w 6160119"/>
              <a:gd name="connsiteY4" fmla="*/ 4242737 h 4242737"/>
              <a:gd name="connsiteX5" fmla="*/ 1880997 w 6160119"/>
              <a:gd name="connsiteY5" fmla="*/ 2273094 h 4242737"/>
              <a:gd name="connsiteX0" fmla="*/ 1880997 w 4597636"/>
              <a:gd name="connsiteY0" fmla="*/ 2249473 h 4219116"/>
              <a:gd name="connsiteX1" fmla="*/ 1880023 w 4597636"/>
              <a:gd name="connsiteY1" fmla="*/ -1 h 4219116"/>
              <a:gd name="connsiteX2" fmla="*/ 4597636 w 4597636"/>
              <a:gd name="connsiteY2" fmla="*/ 12679 h 4219116"/>
              <a:gd name="connsiteX3" fmla="*/ 4584670 w 4597636"/>
              <a:gd name="connsiteY3" fmla="*/ 4115097 h 4219116"/>
              <a:gd name="connsiteX4" fmla="*/ 0 w 4597636"/>
              <a:gd name="connsiteY4" fmla="*/ 4219116 h 4219116"/>
              <a:gd name="connsiteX5" fmla="*/ 1880997 w 4597636"/>
              <a:gd name="connsiteY5" fmla="*/ 2249473 h 4219116"/>
              <a:gd name="connsiteX0" fmla="*/ 1278046 w 3994685"/>
              <a:gd name="connsiteY0" fmla="*/ 2249475 h 4194917"/>
              <a:gd name="connsiteX1" fmla="*/ 1277072 w 3994685"/>
              <a:gd name="connsiteY1" fmla="*/ 1 h 4194917"/>
              <a:gd name="connsiteX2" fmla="*/ 3994685 w 3994685"/>
              <a:gd name="connsiteY2" fmla="*/ 12681 h 4194917"/>
              <a:gd name="connsiteX3" fmla="*/ 3981719 w 3994685"/>
              <a:gd name="connsiteY3" fmla="*/ 4115099 h 4194917"/>
              <a:gd name="connsiteX4" fmla="*/ 0 w 3994685"/>
              <a:gd name="connsiteY4" fmla="*/ 4194917 h 4194917"/>
              <a:gd name="connsiteX5" fmla="*/ 1278046 w 3994685"/>
              <a:gd name="connsiteY5" fmla="*/ 2249475 h 4194917"/>
              <a:gd name="connsiteX0" fmla="*/ 1213214 w 3929853"/>
              <a:gd name="connsiteY0" fmla="*/ 2249473 h 4146516"/>
              <a:gd name="connsiteX1" fmla="*/ 1212240 w 3929853"/>
              <a:gd name="connsiteY1" fmla="*/ -1 h 4146516"/>
              <a:gd name="connsiteX2" fmla="*/ 3929853 w 3929853"/>
              <a:gd name="connsiteY2" fmla="*/ 12679 h 4146516"/>
              <a:gd name="connsiteX3" fmla="*/ 3916887 w 3929853"/>
              <a:gd name="connsiteY3" fmla="*/ 4115097 h 4146516"/>
              <a:gd name="connsiteX4" fmla="*/ 0 w 3929853"/>
              <a:gd name="connsiteY4" fmla="*/ 4146516 h 4146516"/>
              <a:gd name="connsiteX5" fmla="*/ 1213214 w 3929853"/>
              <a:gd name="connsiteY5" fmla="*/ 2249473 h 4146516"/>
              <a:gd name="connsiteX0" fmla="*/ 1213214 w 3929853"/>
              <a:gd name="connsiteY0" fmla="*/ 2249475 h 4115099"/>
              <a:gd name="connsiteX1" fmla="*/ 1212240 w 3929853"/>
              <a:gd name="connsiteY1" fmla="*/ 1 h 4115099"/>
              <a:gd name="connsiteX2" fmla="*/ 3929853 w 3929853"/>
              <a:gd name="connsiteY2" fmla="*/ 12681 h 4115099"/>
              <a:gd name="connsiteX3" fmla="*/ 3916887 w 3929853"/>
              <a:gd name="connsiteY3" fmla="*/ 4115099 h 4115099"/>
              <a:gd name="connsiteX4" fmla="*/ 0 w 3929853"/>
              <a:gd name="connsiteY4" fmla="*/ 4110218 h 4115099"/>
              <a:gd name="connsiteX5" fmla="*/ 1213214 w 3929853"/>
              <a:gd name="connsiteY5" fmla="*/ 2249475 h 411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9853" h="4115099">
                <a:moveTo>
                  <a:pt x="1213214" y="2249475"/>
                </a:moveTo>
                <a:cubicBezTo>
                  <a:pt x="1212890" y="1496828"/>
                  <a:pt x="1212564" y="752648"/>
                  <a:pt x="1212240" y="1"/>
                </a:cubicBezTo>
                <a:lnTo>
                  <a:pt x="3929853" y="12681"/>
                </a:lnTo>
                <a:cubicBezTo>
                  <a:pt x="3929853" y="950492"/>
                  <a:pt x="3916887" y="3177288"/>
                  <a:pt x="3916887" y="4115099"/>
                </a:cubicBezTo>
                <a:lnTo>
                  <a:pt x="0" y="4110218"/>
                </a:lnTo>
                <a:lnTo>
                  <a:pt x="1213214" y="224947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コンテンツ プレースホルダ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116"/>
          <a:stretch/>
        </p:blipFill>
        <p:spPr bwMode="auto">
          <a:xfrm>
            <a:off x="3941930" y="1088740"/>
            <a:ext cx="2367598" cy="182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0" name="角丸四角形 9"/>
          <p:cNvSpPr/>
          <p:nvPr/>
        </p:nvSpPr>
        <p:spPr>
          <a:xfrm>
            <a:off x="4228266" y="2005531"/>
            <a:ext cx="1918909" cy="47836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下矢印 10"/>
          <p:cNvSpPr/>
          <p:nvPr/>
        </p:nvSpPr>
        <p:spPr>
          <a:xfrm>
            <a:off x="4827680" y="3338990"/>
            <a:ext cx="720080" cy="45005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067056" y="5499230"/>
            <a:ext cx="1287478" cy="39079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00077" y="4642749"/>
            <a:ext cx="2611860" cy="62670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36000" tIns="36000" rIns="36000" bIns="36000" rtlCol="0" anchor="ctr" anchorCtr="0">
            <a:spAutoFit/>
          </a:bodyPr>
          <a:lstStyle/>
          <a:p>
            <a:r>
              <a:rPr lang="ja-JP" altLang="en-US" sz="1800" dirty="0">
                <a:latin typeface="+mn-ea"/>
                <a:ea typeface="+mn-ea"/>
              </a:rPr>
              <a:t>生年月日を入れ「設定」</a:t>
            </a:r>
            <a:br>
              <a:rPr lang="en-US" altLang="ja-JP" sz="1800" dirty="0">
                <a:latin typeface="+mn-ea"/>
                <a:ea typeface="+mn-ea"/>
              </a:rPr>
            </a:br>
            <a:r>
              <a:rPr lang="ja-JP" altLang="en-US" sz="1800" dirty="0">
                <a:latin typeface="+mn-ea"/>
                <a:ea typeface="+mn-ea"/>
              </a:rPr>
              <a:t>をタップします。</a:t>
            </a:r>
            <a:endParaRPr lang="en-US" altLang="ja-JP" sz="18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961742" y="1964127"/>
            <a:ext cx="1688530" cy="62670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36000" tIns="36000" rIns="36000" bIns="36000" rtlCol="0" anchor="ctr" anchorCtr="0">
            <a:spAutoFit/>
          </a:bodyPr>
          <a:lstStyle/>
          <a:p>
            <a:r>
              <a:rPr lang="ja-JP" altLang="en-US" sz="1800" dirty="0">
                <a:latin typeface="+mn-ea"/>
                <a:ea typeface="+mn-ea"/>
              </a:rPr>
              <a:t>「月</a:t>
            </a:r>
            <a:r>
              <a:rPr lang="en-US" altLang="ja-JP" sz="1800" dirty="0">
                <a:latin typeface="+mn-ea"/>
                <a:ea typeface="+mn-ea"/>
              </a:rPr>
              <a:t>/</a:t>
            </a:r>
            <a:r>
              <a:rPr lang="ja-JP" altLang="en-US" sz="1800" dirty="0">
                <a:latin typeface="+mn-ea"/>
                <a:ea typeface="+mn-ea"/>
              </a:rPr>
              <a:t>日</a:t>
            </a:r>
            <a:r>
              <a:rPr lang="en-US" altLang="ja-JP" sz="1800" dirty="0">
                <a:latin typeface="+mn-ea"/>
                <a:ea typeface="+mn-ea"/>
              </a:rPr>
              <a:t>/</a:t>
            </a:r>
            <a:r>
              <a:rPr lang="ja-JP" altLang="en-US" sz="1800" dirty="0">
                <a:latin typeface="+mn-ea"/>
                <a:ea typeface="+mn-ea"/>
              </a:rPr>
              <a:t>年」を</a:t>
            </a:r>
            <a:br>
              <a:rPr lang="en-US" altLang="ja-JP" sz="1800" dirty="0">
                <a:latin typeface="+mn-ea"/>
                <a:ea typeface="+mn-ea"/>
              </a:rPr>
            </a:br>
            <a:r>
              <a:rPr lang="ja-JP" altLang="en-US" sz="1800" dirty="0">
                <a:latin typeface="+mn-ea"/>
                <a:ea typeface="+mn-ea"/>
              </a:rPr>
              <a:t>タップします。</a:t>
            </a:r>
            <a:endParaRPr lang="en-US" altLang="ja-JP" sz="1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9418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8"/>
          <a:stretch/>
        </p:blipFill>
        <p:spPr>
          <a:xfrm>
            <a:off x="229672" y="998730"/>
            <a:ext cx="3757264" cy="9001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r="-127"/>
          <a:stretch/>
        </p:blipFill>
        <p:spPr>
          <a:xfrm>
            <a:off x="229672" y="1880828"/>
            <a:ext cx="3757264" cy="3096344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323528" y="1962416"/>
            <a:ext cx="3487250" cy="1384997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23528" y="3347413"/>
            <a:ext cx="504056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80792" y="2009889"/>
            <a:ext cx="5063207" cy="2877711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400" b="1" spc="100" dirty="0">
                <a:latin typeface="+mn-ea"/>
                <a:ea typeface="+mn-ea"/>
              </a:rPr>
              <a:t>メールアドレス、氏名を入力</a:t>
            </a:r>
            <a:r>
              <a:rPr lang="ja-JP" altLang="en-US" sz="2400" spc="100" dirty="0">
                <a:latin typeface="+mn-ea"/>
                <a:ea typeface="+mn-ea"/>
              </a:rPr>
              <a:t>し、</a:t>
            </a:r>
            <a:endParaRPr lang="en-US" altLang="ja-JP" sz="2400" spc="1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400" b="1" spc="-100" dirty="0">
                <a:latin typeface="+mn-ea"/>
                <a:ea typeface="+mn-ea"/>
              </a:rPr>
              <a:t>「サービス利用規約に同意します</a:t>
            </a:r>
            <a:r>
              <a:rPr lang="ja-JP" altLang="en-US" sz="2400" b="1" spc="-500" dirty="0">
                <a:latin typeface="+mn-ea"/>
                <a:ea typeface="+mn-ea"/>
              </a:rPr>
              <a:t>。</a:t>
            </a:r>
            <a:r>
              <a:rPr lang="ja-JP" altLang="en-US" sz="2400" b="1" spc="-100" dirty="0">
                <a:latin typeface="+mn-ea"/>
                <a:ea typeface="+mn-ea"/>
              </a:rPr>
              <a:t>」</a:t>
            </a:r>
            <a:endParaRPr lang="en-US" altLang="ja-JP" sz="2400" b="1" spc="-1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400" b="1" dirty="0">
                <a:latin typeface="+mn-ea"/>
                <a:ea typeface="+mn-ea"/>
              </a:rPr>
              <a:t>をタップ</a:t>
            </a:r>
            <a:r>
              <a:rPr lang="ja-JP" altLang="en-US" sz="2400" dirty="0">
                <a:latin typeface="+mn-ea"/>
                <a:ea typeface="+mn-ea"/>
              </a:rPr>
              <a:t>します。</a:t>
            </a:r>
            <a:endParaRPr lang="en-US" altLang="ja-JP" sz="24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endParaRPr lang="en-US" altLang="ja-JP" sz="24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400" b="1" dirty="0">
                <a:latin typeface="+mn-ea"/>
                <a:ea typeface="+mn-ea"/>
              </a:rPr>
              <a:t>「次へ」</a:t>
            </a:r>
            <a:r>
              <a:rPr lang="ja-JP" altLang="en-US" sz="2400" dirty="0">
                <a:latin typeface="+mn-ea"/>
                <a:ea typeface="+mn-ea"/>
              </a:rPr>
              <a:t>をタップします。</a:t>
            </a:r>
            <a:endParaRPr lang="en-US" altLang="ja-JP" sz="24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1600" dirty="0">
                <a:latin typeface="+mn-ea"/>
                <a:ea typeface="+mn-ea"/>
              </a:rPr>
              <a:t>※</a:t>
            </a:r>
            <a:r>
              <a:rPr lang="ja-JP" altLang="en-US" sz="1600" dirty="0">
                <a:latin typeface="+mn-ea"/>
                <a:ea typeface="+mn-ea"/>
              </a:rPr>
              <a:t>メールアドレス、氏名の入力、同意のチェックが</a:t>
            </a:r>
            <a:br>
              <a:rPr lang="en-US" altLang="ja-JP" sz="1600" dirty="0">
                <a:latin typeface="+mn-ea"/>
                <a:ea typeface="+mn-ea"/>
              </a:rPr>
            </a:br>
            <a:r>
              <a:rPr lang="ja-JP" altLang="en-US" sz="1600" dirty="0">
                <a:latin typeface="+mn-ea"/>
                <a:ea typeface="+mn-ea"/>
              </a:rPr>
              <a:t>　入るとタップできるようになります。</a:t>
            </a:r>
            <a:endParaRPr lang="en-US" altLang="ja-JP" sz="1600" dirty="0">
              <a:latin typeface="+mn-ea"/>
              <a:ea typeface="+mn-ea"/>
            </a:endParaRPr>
          </a:p>
        </p:txBody>
      </p:sp>
      <p:sp>
        <p:nvSpPr>
          <p:cNvPr id="12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3356865" y="1269917"/>
            <a:ext cx="705940" cy="482179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870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b="0" dirty="0"/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826544" y="3559969"/>
            <a:ext cx="3476625" cy="276225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331640" y="1052399"/>
            <a:ext cx="6592000" cy="3158779"/>
            <a:chOff x="230250" y="950408"/>
            <a:chExt cx="8683500" cy="4160992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30250" y="950408"/>
              <a:ext cx="8683500" cy="4160992"/>
              <a:chOff x="230250" y="950408"/>
              <a:chExt cx="8683500" cy="4160992"/>
            </a:xfrm>
          </p:grpSpPr>
          <p:pic>
            <p:nvPicPr>
              <p:cNvPr id="6" name="図 5"/>
              <p:cNvPicPr>
                <a:picLocks noChangeAspect="1"/>
              </p:cNvPicPr>
              <p:nvPr/>
            </p:nvPicPr>
            <p:blipFill rotWithShape="1">
              <a:blip r:embed="rId3"/>
              <a:srcRect b="70633"/>
              <a:stretch/>
            </p:blipFill>
            <p:spPr>
              <a:xfrm>
                <a:off x="230250" y="950408"/>
                <a:ext cx="8683500" cy="1332392"/>
              </a:xfrm>
              <a:prstGeom prst="rect">
                <a:avLst/>
              </a:prstGeom>
            </p:spPr>
          </p:pic>
          <p:pic>
            <p:nvPicPr>
              <p:cNvPr id="7" name="図 6"/>
              <p:cNvPicPr>
                <a:picLocks noChangeAspect="1"/>
              </p:cNvPicPr>
              <p:nvPr/>
            </p:nvPicPr>
            <p:blipFill rotWithShape="1">
              <a:blip r:embed="rId3"/>
              <a:srcRect t="37655"/>
              <a:stretch/>
            </p:blipFill>
            <p:spPr>
              <a:xfrm>
                <a:off x="230250" y="2282800"/>
                <a:ext cx="8683500" cy="2828600"/>
              </a:xfrm>
              <a:prstGeom prst="rect">
                <a:avLst/>
              </a:prstGeom>
            </p:spPr>
          </p:pic>
        </p:grpSp>
        <p:sp>
          <p:nvSpPr>
            <p:cNvPr id="8" name="テキスト ボックス 7"/>
            <p:cNvSpPr txBox="1"/>
            <p:nvPr/>
          </p:nvSpPr>
          <p:spPr>
            <a:xfrm>
              <a:off x="666383" y="1880596"/>
              <a:ext cx="7811235" cy="689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n-ea"/>
                  <a:ea typeface="+mn-ea"/>
                </a:rPr>
                <a:t>（入力したメールアドレスが表示）</a:t>
              </a:r>
              <a:endParaRPr lang="en-US" altLang="ja-JP" sz="2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0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31640" y="4588182"/>
            <a:ext cx="3565584" cy="907941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400" spc="100" dirty="0">
                <a:latin typeface="+mn-ea"/>
                <a:ea typeface="+mn-ea"/>
              </a:rPr>
              <a:t>この画面が表示されたら</a:t>
            </a:r>
            <a:endParaRPr lang="en-US" altLang="ja-JP" sz="2400" spc="1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400" b="1" spc="100" dirty="0">
                <a:latin typeface="+mn-ea"/>
                <a:ea typeface="+mn-ea"/>
              </a:rPr>
              <a:t>画面を閉じます。</a:t>
            </a:r>
            <a:endParaRPr lang="en-US" altLang="ja-JP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5783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のアカウント登録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/>
          <a:stretch/>
        </p:blipFill>
        <p:spPr>
          <a:xfrm>
            <a:off x="442993" y="998729"/>
            <a:ext cx="4176307" cy="526558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707015" y="2294583"/>
            <a:ext cx="4230470" cy="2308324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pPr>
              <a:spcAft>
                <a:spcPts val="1800"/>
              </a:spcAft>
            </a:pPr>
            <a:r>
              <a:rPr lang="ja-JP" altLang="en-US" sz="2400" b="1" dirty="0">
                <a:latin typeface="+mn-ea"/>
                <a:ea typeface="+mn-ea"/>
              </a:rPr>
              <a:t>メール</a:t>
            </a:r>
            <a:r>
              <a:rPr lang="ja-JP" altLang="en-US" sz="2400" dirty="0">
                <a:latin typeface="+mn-ea"/>
                <a:ea typeface="+mn-ea"/>
              </a:rPr>
              <a:t>の画面を開きます。</a:t>
            </a:r>
            <a:endParaRPr lang="en-US" altLang="ja-JP" sz="24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2000" dirty="0">
                <a:latin typeface="+mn-ea"/>
                <a:ea typeface="+mn-ea"/>
              </a:rPr>
              <a:t>※</a:t>
            </a:r>
            <a:r>
              <a:rPr lang="ja-JP" altLang="en-US" sz="2000" dirty="0">
                <a:latin typeface="+mn-ea"/>
                <a:ea typeface="+mn-ea"/>
              </a:rPr>
              <a:t>画面はタブレットで</a:t>
            </a:r>
            <a:br>
              <a:rPr lang="en-US" altLang="ja-JP" sz="2000" dirty="0">
                <a:latin typeface="+mn-ea"/>
                <a:ea typeface="+mn-ea"/>
              </a:rPr>
            </a:br>
            <a:r>
              <a:rPr lang="ja-JP" altLang="en-US" sz="2000" dirty="0">
                <a:latin typeface="+mn-ea"/>
                <a:ea typeface="+mn-ea"/>
              </a:rPr>
              <a:t>　</a:t>
            </a:r>
            <a:r>
              <a:rPr lang="en-US" altLang="ja-JP" sz="2000" dirty="0">
                <a:latin typeface="+mn-ea"/>
                <a:ea typeface="+mn-ea"/>
              </a:rPr>
              <a:t>Gmail</a:t>
            </a:r>
            <a:r>
              <a:rPr lang="ja-JP" altLang="en-US" sz="2000" dirty="0">
                <a:latin typeface="+mn-ea"/>
                <a:ea typeface="+mn-ea"/>
              </a:rPr>
              <a:t>を開く場合の画面例です。</a:t>
            </a:r>
            <a:endParaRPr lang="en-US" altLang="ja-JP" sz="20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2000" dirty="0">
                <a:latin typeface="+mn-ea"/>
                <a:ea typeface="+mn-ea"/>
              </a:rPr>
              <a:t>※</a:t>
            </a:r>
            <a:r>
              <a:rPr lang="ja-JP" altLang="en-US" sz="2000" dirty="0">
                <a:latin typeface="+mn-ea"/>
                <a:ea typeface="+mn-ea"/>
              </a:rPr>
              <a:t>先ほど入力したメールアドレスの</a:t>
            </a:r>
            <a:br>
              <a:rPr lang="en-US" altLang="ja-JP" sz="2000" dirty="0">
                <a:latin typeface="+mn-ea"/>
                <a:ea typeface="+mn-ea"/>
              </a:rPr>
            </a:br>
            <a:r>
              <a:rPr lang="ja-JP" altLang="en-US" sz="2000" dirty="0">
                <a:latin typeface="+mn-ea"/>
                <a:ea typeface="+mn-ea"/>
              </a:rPr>
              <a:t>　受信トレイが見られる画面を</a:t>
            </a:r>
            <a:br>
              <a:rPr lang="en-US" altLang="ja-JP" sz="2000" dirty="0">
                <a:latin typeface="+mn-ea"/>
                <a:ea typeface="+mn-ea"/>
              </a:rPr>
            </a:br>
            <a:r>
              <a:rPr lang="ja-JP" altLang="en-US" sz="2000" dirty="0">
                <a:latin typeface="+mn-ea"/>
                <a:ea typeface="+mn-ea"/>
              </a:rPr>
              <a:t>　お開きください。</a:t>
            </a:r>
            <a:endParaRPr lang="en-US" altLang="ja-JP" sz="2000" dirty="0">
              <a:latin typeface="+mn-ea"/>
              <a:ea typeface="+mn-ea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826695" y="2888940"/>
            <a:ext cx="720080" cy="675075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575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30" y="908720"/>
            <a:ext cx="4044838" cy="5217841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1331640" y="3717032"/>
            <a:ext cx="1728192" cy="50405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11960" y="3176130"/>
            <a:ext cx="486003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sz="2800" dirty="0">
                <a:latin typeface="+mn-ea"/>
                <a:ea typeface="+mn-ea"/>
              </a:rPr>
              <a:t>Zoom</a:t>
            </a:r>
            <a:r>
              <a:rPr lang="ja-JP" altLang="en-US" sz="2800" dirty="0">
                <a:latin typeface="+mn-ea"/>
                <a:ea typeface="+mn-ea"/>
              </a:rPr>
              <a:t>から送られてきた</a:t>
            </a:r>
            <a:br>
              <a:rPr lang="en-US" altLang="ja-JP" sz="2800" dirty="0">
                <a:latin typeface="+mn-ea"/>
                <a:ea typeface="+mn-ea"/>
              </a:rPr>
            </a:br>
            <a:r>
              <a:rPr lang="ja-JP" altLang="en-US" sz="2800" dirty="0">
                <a:latin typeface="+mn-ea"/>
                <a:ea typeface="+mn-ea"/>
              </a:rPr>
              <a:t>メールを開き、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800" b="1" dirty="0">
                <a:latin typeface="+mn-ea"/>
                <a:ea typeface="+mn-ea"/>
              </a:rPr>
              <a:t>「アクティブなアカウント」</a:t>
            </a:r>
            <a:br>
              <a:rPr lang="en-US" altLang="ja-JP" sz="2800" b="1" dirty="0">
                <a:latin typeface="+mn-ea"/>
                <a:ea typeface="+mn-ea"/>
              </a:rPr>
            </a:br>
            <a:r>
              <a:rPr lang="ja-JP" altLang="en-US" sz="2800" dirty="0" err="1">
                <a:latin typeface="+mn-ea"/>
                <a:ea typeface="+mn-ea"/>
              </a:rPr>
              <a:t>を押</a:t>
            </a:r>
            <a:r>
              <a:rPr lang="ja-JP" altLang="en-US" sz="2800" dirty="0">
                <a:latin typeface="+mn-ea"/>
                <a:ea typeface="+mn-ea"/>
              </a:rPr>
              <a:t>下します。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2000" dirty="0">
                <a:latin typeface="+mn-ea"/>
                <a:ea typeface="+mn-ea"/>
              </a:rPr>
              <a:t>※web</a:t>
            </a:r>
            <a:r>
              <a:rPr lang="ja-JP" altLang="en-US" sz="2000" dirty="0">
                <a:latin typeface="+mn-ea"/>
                <a:ea typeface="+mn-ea"/>
              </a:rPr>
              <a:t>ブラウザが開きます。</a:t>
            </a:r>
            <a:endParaRPr lang="en-US" altLang="ja-JP" sz="2000" dirty="0">
              <a:latin typeface="+mn-ea"/>
              <a:ea typeface="+mn-ea"/>
            </a:endParaRPr>
          </a:p>
        </p:txBody>
      </p:sp>
      <p:sp>
        <p:nvSpPr>
          <p:cNvPr id="9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</p:spTree>
    <p:extLst>
      <p:ext uri="{BB962C8B-B14F-4D97-AF65-F5344CB8AC3E}">
        <p14:creationId xmlns:p14="http://schemas.microsoft.com/office/powerpoint/2010/main" val="2569612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のアカウント登録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01" y="998730"/>
            <a:ext cx="3290990" cy="5265585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pic>
        <p:nvPicPr>
          <p:cNvPr id="6" name="コンテンツ プレースホルダ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" b="-38"/>
          <a:stretch/>
        </p:blipFill>
        <p:spPr bwMode="auto">
          <a:xfrm>
            <a:off x="3826995" y="997078"/>
            <a:ext cx="4900544" cy="1800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1196625" y="1962418"/>
            <a:ext cx="2250250" cy="881518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 rot="10800000" flipH="1">
            <a:off x="3510621" y="1975935"/>
            <a:ext cx="1061379" cy="855095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189726" y="1763815"/>
            <a:ext cx="855095" cy="371599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56965" y="2912115"/>
            <a:ext cx="4280180" cy="1092607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3600" b="1" u="sng" dirty="0">
                <a:solidFill>
                  <a:srgbClr val="FF0000"/>
                </a:solidFill>
                <a:latin typeface="+mn-ea"/>
                <a:ea typeface="+mn-ea"/>
              </a:rPr>
              <a:t>「いいえ」</a:t>
            </a:r>
            <a:r>
              <a:rPr lang="ja-JP" altLang="en-US" sz="2400" dirty="0">
                <a:latin typeface="+mn-ea"/>
                <a:ea typeface="+mn-ea"/>
              </a:rPr>
              <a:t>をタップし、</a:t>
            </a:r>
            <a:endParaRPr lang="en-US" altLang="ja-JP" sz="24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400" b="1" dirty="0">
                <a:latin typeface="+mn-ea"/>
                <a:ea typeface="+mn-ea"/>
              </a:rPr>
              <a:t>「続ける」</a:t>
            </a:r>
            <a:r>
              <a:rPr lang="ja-JP" altLang="en-US" sz="2400" dirty="0">
                <a:latin typeface="+mn-ea"/>
                <a:ea typeface="+mn-ea"/>
              </a:rPr>
              <a:t>をタップします。</a:t>
            </a:r>
            <a:endParaRPr lang="en-US" altLang="ja-JP" sz="2400" dirty="0">
              <a:latin typeface="+mn-ea"/>
              <a:ea typeface="+mn-ea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807183" y="2320083"/>
            <a:ext cx="765085" cy="315035"/>
          </a:xfrm>
          <a:prstGeom prst="roundRect">
            <a:avLst>
              <a:gd name="adj" fmla="val 7522"/>
            </a:avLst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 bwMode="auto">
          <a:xfrm>
            <a:off x="3716905" y="4554125"/>
            <a:ext cx="5317004" cy="162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2000" b="0" kern="0" dirty="0">
                <a:latin typeface="+mj-ea"/>
                <a:ea typeface="+mj-ea"/>
              </a:rPr>
              <a:t>※</a:t>
            </a:r>
            <a:r>
              <a:rPr kumimoji="1" lang="ja-JP" altLang="en-US" sz="2000" b="0" kern="0" dirty="0">
                <a:latin typeface="+mj-ea"/>
                <a:ea typeface="+mj-ea"/>
              </a:rPr>
              <a:t>スマートフォンの場合</a:t>
            </a:r>
            <a:r>
              <a:rPr kumimoji="1" lang="ja-JP" altLang="en-US" sz="2000" b="0" kern="0" spc="-300" dirty="0">
                <a:latin typeface="+mj-ea"/>
                <a:ea typeface="+mj-ea"/>
              </a:rPr>
              <a:t>、</a:t>
            </a:r>
            <a:r>
              <a:rPr kumimoji="1" lang="ja-JP" altLang="en-US" sz="2000" b="0" kern="0" dirty="0">
                <a:latin typeface="+mj-ea"/>
                <a:ea typeface="+mj-ea"/>
              </a:rPr>
              <a:t>画面表示が崩れる</a:t>
            </a:r>
            <a:br>
              <a:rPr kumimoji="1" lang="en-US" altLang="ja-JP" sz="2000" b="0" kern="0" dirty="0">
                <a:latin typeface="+mj-ea"/>
                <a:ea typeface="+mj-ea"/>
              </a:rPr>
            </a:br>
            <a:r>
              <a:rPr kumimoji="1" lang="ja-JP" altLang="en-US" sz="2000" b="0" kern="0" dirty="0">
                <a:latin typeface="+mj-ea"/>
                <a:ea typeface="+mj-ea"/>
              </a:rPr>
              <a:t>　場合があります。</a:t>
            </a:r>
            <a:endParaRPr kumimoji="1" lang="en-US" altLang="ja-JP" sz="2000" b="0" kern="0" dirty="0">
              <a:latin typeface="+mj-ea"/>
              <a:ea typeface="+mj-ea"/>
            </a:endParaRPr>
          </a:p>
          <a:p>
            <a:pPr>
              <a:spcAft>
                <a:spcPts val="0"/>
              </a:spcAft>
            </a:pPr>
            <a:r>
              <a:rPr lang="ja-JP" altLang="en-US" sz="2000" kern="0" dirty="0">
                <a:latin typeface="+mj-ea"/>
                <a:ea typeface="+mj-ea"/>
              </a:rPr>
              <a:t>　その場合は次スライドをご覧ください。</a:t>
            </a:r>
            <a:endParaRPr kumimoji="1" lang="ja-JP" altLang="en-US" sz="2000" b="0" kern="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6026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のアカウント登録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17</a:t>
            </a:fld>
            <a:endParaRPr lang="en-US" altLang="ja-JP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/>
          <a:stretch/>
        </p:blipFill>
        <p:spPr>
          <a:xfrm>
            <a:off x="241825" y="1584877"/>
            <a:ext cx="4246540" cy="373009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/>
          <a:stretch/>
        </p:blipFill>
        <p:spPr>
          <a:xfrm>
            <a:off x="4730190" y="1583795"/>
            <a:ext cx="4171984" cy="373118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テキスト ボックス 9"/>
          <p:cNvSpPr txBox="1"/>
          <p:nvPr/>
        </p:nvSpPr>
        <p:spPr bwMode="auto">
          <a:xfrm>
            <a:off x="431889" y="996080"/>
            <a:ext cx="7380820" cy="639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2000" b="0" kern="0" dirty="0">
                <a:latin typeface="+mj-ea"/>
                <a:ea typeface="+mj-ea"/>
              </a:rPr>
              <a:t>※</a:t>
            </a:r>
            <a:r>
              <a:rPr kumimoji="1" lang="ja-JP" altLang="en-US" sz="2000" b="0" kern="0" dirty="0">
                <a:latin typeface="+mj-ea"/>
                <a:ea typeface="+mj-ea"/>
              </a:rPr>
              <a:t>スマートフォンでの操作時に</a:t>
            </a:r>
            <a:r>
              <a:rPr kumimoji="1" lang="ja-JP" altLang="en-US" sz="2000" b="1" kern="0" dirty="0">
                <a:latin typeface="+mj-ea"/>
                <a:ea typeface="+mj-ea"/>
              </a:rPr>
              <a:t>画面表示が崩れる場合</a:t>
            </a:r>
            <a:endParaRPr kumimoji="1" lang="en-US" altLang="ja-JP" sz="2000" b="1" kern="0" dirty="0">
              <a:latin typeface="+mj-ea"/>
              <a:ea typeface="+mj-ea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385161" y="3699030"/>
            <a:ext cx="1102274" cy="371599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879587" y="4289299"/>
            <a:ext cx="977778" cy="534856"/>
          </a:xfrm>
          <a:prstGeom prst="roundRect">
            <a:avLst>
              <a:gd name="adj" fmla="val 7522"/>
            </a:avLst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2996825" y="4233876"/>
            <a:ext cx="2715075" cy="1080120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画面右側へスライド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07114" y="5431347"/>
            <a:ext cx="3295059" cy="907941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800" b="1" u="sng" dirty="0">
                <a:solidFill>
                  <a:srgbClr val="FF0000"/>
                </a:solidFill>
                <a:latin typeface="+mn-ea"/>
                <a:ea typeface="+mn-ea"/>
              </a:rPr>
              <a:t>「いいえ」</a:t>
            </a:r>
            <a:r>
              <a:rPr lang="ja-JP" altLang="en-US" sz="1800" dirty="0">
                <a:latin typeface="+mn-ea"/>
                <a:ea typeface="+mn-ea"/>
              </a:rPr>
              <a:t>をタップし、</a:t>
            </a:r>
            <a:endParaRPr lang="en-US" altLang="ja-JP" sz="1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1800" b="1" dirty="0">
                <a:latin typeface="+mn-ea"/>
                <a:ea typeface="+mn-ea"/>
              </a:rPr>
              <a:t>「続ける」</a:t>
            </a:r>
            <a:r>
              <a:rPr lang="ja-JP" altLang="en-US" sz="1800" dirty="0">
                <a:latin typeface="+mn-ea"/>
                <a:ea typeface="+mn-ea"/>
              </a:rPr>
              <a:t>をタップします。</a:t>
            </a:r>
            <a:endParaRPr lang="en-US" altLang="ja-JP" sz="1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35022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b="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r="-85"/>
          <a:stretch/>
        </p:blipFill>
        <p:spPr>
          <a:xfrm>
            <a:off x="243882" y="1020463"/>
            <a:ext cx="3383013" cy="5044359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39552" y="3429000"/>
            <a:ext cx="2952328" cy="1596046"/>
          </a:xfrm>
          <a:prstGeom prst="roundRect">
            <a:avLst>
              <a:gd name="adj" fmla="val 773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50462" y="1088740"/>
            <a:ext cx="44935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n-ea"/>
                <a:ea typeface="+mn-ea"/>
              </a:rPr>
              <a:t>氏名を入力</a:t>
            </a:r>
            <a:r>
              <a:rPr lang="ja-JP" altLang="en-US" sz="2800" dirty="0">
                <a:latin typeface="+mn-ea"/>
                <a:ea typeface="+mn-ea"/>
              </a:rPr>
              <a:t>し、</a:t>
            </a:r>
            <a:endParaRPr lang="en-US" altLang="ja-JP" sz="2800" dirty="0">
              <a:latin typeface="+mn-ea"/>
              <a:ea typeface="+mn-ea"/>
            </a:endParaRPr>
          </a:p>
          <a:p>
            <a:r>
              <a:rPr lang="ja-JP" altLang="en-US" sz="2800" b="1" dirty="0">
                <a:latin typeface="+mn-ea"/>
                <a:ea typeface="+mn-ea"/>
              </a:rPr>
              <a:t>パスワードを設定します。</a:t>
            </a:r>
            <a:endParaRPr lang="en-US" altLang="ja-JP" sz="2800" b="1" dirty="0">
              <a:latin typeface="+mn-ea"/>
              <a:ea typeface="+mn-ea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26594" y="5294570"/>
            <a:ext cx="1615136" cy="416850"/>
          </a:xfrm>
          <a:prstGeom prst="roundRect">
            <a:avLst>
              <a:gd name="adj" fmla="val 773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吹き出し 11"/>
          <p:cNvSpPr/>
          <p:nvPr/>
        </p:nvSpPr>
        <p:spPr>
          <a:xfrm>
            <a:off x="2230527" y="5237418"/>
            <a:ext cx="2011032" cy="535909"/>
          </a:xfrm>
          <a:prstGeom prst="wedgeRectCallout">
            <a:avLst>
              <a:gd name="adj1" fmla="val -58907"/>
              <a:gd name="adj2" fmla="val 867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kumimoji="1" lang="ja-JP" altLang="en-US" dirty="0"/>
              <a:t>氏名、パスワードを入力後、</a:t>
            </a:r>
            <a:endParaRPr kumimoji="1" lang="en-US" altLang="ja-JP" dirty="0"/>
          </a:p>
          <a:p>
            <a:r>
              <a:rPr kumimoji="1" lang="ja-JP" altLang="en-US" b="1" dirty="0"/>
              <a:t>「続ける」をタップ</a:t>
            </a:r>
          </a:p>
        </p:txBody>
      </p:sp>
      <p:sp>
        <p:nvSpPr>
          <p:cNvPr id="14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"/>
          <a:stretch/>
        </p:blipFill>
        <p:spPr>
          <a:xfrm>
            <a:off x="4721208" y="2261589"/>
            <a:ext cx="3181162" cy="39955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3" name="四角形吹き出し 12"/>
          <p:cNvSpPr/>
          <p:nvPr/>
        </p:nvSpPr>
        <p:spPr>
          <a:xfrm>
            <a:off x="6897231" y="3113965"/>
            <a:ext cx="2011032" cy="535909"/>
          </a:xfrm>
          <a:prstGeom prst="wedgeRectCallout">
            <a:avLst>
              <a:gd name="adj1" fmla="val -58907"/>
              <a:gd name="adj2" fmla="val 867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kumimoji="1" lang="ja-JP" altLang="en-US" dirty="0"/>
              <a:t>満たしたルールは緑色で表示されます。</a:t>
            </a:r>
            <a:endParaRPr kumimoji="1" lang="ja-JP" altLang="en-US" b="1" dirty="0"/>
          </a:p>
        </p:txBody>
      </p:sp>
      <p:sp>
        <p:nvSpPr>
          <p:cNvPr id="15" name="四角形吹き出し 14"/>
          <p:cNvSpPr/>
          <p:nvPr/>
        </p:nvSpPr>
        <p:spPr>
          <a:xfrm>
            <a:off x="7440254" y="4194085"/>
            <a:ext cx="1468010" cy="640617"/>
          </a:xfrm>
          <a:prstGeom prst="wedgeRectCallout">
            <a:avLst>
              <a:gd name="adj1" fmla="val -33225"/>
              <a:gd name="adj2" fmla="val 8450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kumimoji="1" lang="ja-JP" altLang="en-US" sz="1050" dirty="0"/>
              <a:t>スマホの画面では</a:t>
            </a:r>
            <a:endParaRPr kumimoji="1" lang="en-US" altLang="ja-JP" sz="1050" dirty="0"/>
          </a:p>
          <a:p>
            <a:r>
              <a:rPr kumimoji="1" lang="ja-JP" altLang="en-US" sz="1050" dirty="0"/>
              <a:t>パスワード確認欄が</a:t>
            </a:r>
            <a:br>
              <a:rPr kumimoji="1" lang="en-US" altLang="ja-JP" sz="1050" dirty="0"/>
            </a:br>
            <a:r>
              <a:rPr kumimoji="1" lang="ja-JP" altLang="en-US" sz="1050" dirty="0"/>
              <a:t>離れた場所に出ます。</a:t>
            </a:r>
          </a:p>
        </p:txBody>
      </p:sp>
      <p:sp>
        <p:nvSpPr>
          <p:cNvPr id="16" name="四角形吹き出し 15"/>
          <p:cNvSpPr/>
          <p:nvPr/>
        </p:nvSpPr>
        <p:spPr>
          <a:xfrm>
            <a:off x="2141730" y="3969061"/>
            <a:ext cx="2385820" cy="865642"/>
          </a:xfrm>
          <a:prstGeom prst="wedgeRectCallout">
            <a:avLst>
              <a:gd name="adj1" fmla="val -63807"/>
              <a:gd name="adj2" fmla="val 867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ja-JP" altLang="en-US" sz="1100" dirty="0"/>
              <a:t>ご自身でパスワードを作成します。</a:t>
            </a:r>
            <a:br>
              <a:rPr lang="en-US" altLang="ja-JP" sz="1100" dirty="0"/>
            </a:br>
            <a:r>
              <a:rPr lang="ja-JP" altLang="en-US" sz="1100" dirty="0"/>
              <a:t>同じパスワードを二度入力します。</a:t>
            </a:r>
            <a:endParaRPr lang="en-US" altLang="ja-JP" sz="1100" dirty="0"/>
          </a:p>
          <a:p>
            <a:r>
              <a:rPr kumimoji="1" lang="en-US" altLang="ja-JP" sz="1000" dirty="0"/>
              <a:t>※</a:t>
            </a:r>
            <a:r>
              <a:rPr kumimoji="1" lang="ja-JP" altLang="en-US" sz="1000" dirty="0"/>
              <a:t>他サイトとのパスワードの使いまわしはお控えください。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650462" y="2086478"/>
            <a:ext cx="1395155" cy="306033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スマホ版画面</a:t>
            </a:r>
          </a:p>
        </p:txBody>
      </p:sp>
    </p:spTree>
    <p:extLst>
      <p:ext uri="{BB962C8B-B14F-4D97-AF65-F5344CB8AC3E}">
        <p14:creationId xmlns:p14="http://schemas.microsoft.com/office/powerpoint/2010/main" val="2771561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19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r="49"/>
          <a:stretch/>
        </p:blipFill>
        <p:spPr>
          <a:xfrm>
            <a:off x="251520" y="1020189"/>
            <a:ext cx="3375375" cy="5034771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22001" y="5658228"/>
            <a:ext cx="1484714" cy="396732"/>
          </a:xfrm>
          <a:prstGeom prst="roundRect">
            <a:avLst>
              <a:gd name="adj" fmla="val 773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67429" y="3212976"/>
            <a:ext cx="4134465" cy="1738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ja-JP" altLang="en-US" sz="2800" b="1" dirty="0">
                <a:latin typeface="+mn-ea"/>
                <a:ea typeface="+mn-ea"/>
              </a:rPr>
              <a:t>「手順をスキップする」</a:t>
            </a:r>
            <a:br>
              <a:rPr lang="en-US" altLang="ja-JP" sz="2800" b="1" dirty="0">
                <a:latin typeface="+mn-ea"/>
                <a:ea typeface="+mn-ea"/>
              </a:rPr>
            </a:br>
            <a:r>
              <a:rPr lang="ja-JP" altLang="en-US" sz="2800" dirty="0">
                <a:latin typeface="+mn-ea"/>
                <a:ea typeface="+mn-ea"/>
              </a:rPr>
              <a:t>をタップします。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1800" dirty="0">
                <a:latin typeface="+mn-ea"/>
                <a:ea typeface="+mn-ea"/>
              </a:rPr>
              <a:t>※</a:t>
            </a:r>
            <a:r>
              <a:rPr lang="ja-JP" altLang="en-US" sz="1800" b="1" dirty="0">
                <a:latin typeface="+mn-ea"/>
                <a:ea typeface="+mn-ea"/>
              </a:rPr>
              <a:t>グレー表記ですがタップ可能</a:t>
            </a:r>
            <a:r>
              <a:rPr lang="ja-JP" altLang="en-US" sz="1800" dirty="0">
                <a:latin typeface="+mn-ea"/>
                <a:ea typeface="+mn-ea"/>
              </a:rPr>
              <a:t>です。</a:t>
            </a:r>
            <a:endParaRPr lang="en-US" altLang="ja-JP" sz="1800" dirty="0">
              <a:latin typeface="+mn-ea"/>
              <a:ea typeface="+mn-ea"/>
            </a:endParaRPr>
          </a:p>
          <a:p>
            <a:r>
              <a:rPr lang="en-US" altLang="ja-JP" sz="1800" dirty="0">
                <a:latin typeface="+mn-ea"/>
                <a:ea typeface="+mn-ea"/>
              </a:rPr>
              <a:t>※</a:t>
            </a:r>
            <a:r>
              <a:rPr lang="ja-JP" altLang="en-US" sz="1800" dirty="0">
                <a:latin typeface="+mn-ea"/>
                <a:ea typeface="+mn-ea"/>
              </a:rPr>
              <a:t>この時点で「招待」は不要です。</a:t>
            </a:r>
            <a:endParaRPr lang="en-US" altLang="ja-JP" sz="1800" dirty="0">
              <a:latin typeface="+mn-ea"/>
              <a:ea typeface="+mn-ea"/>
            </a:endParaRPr>
          </a:p>
        </p:txBody>
      </p:sp>
      <p:sp>
        <p:nvSpPr>
          <p:cNvPr id="9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 dirty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</p:spTree>
    <p:extLst>
      <p:ext uri="{BB962C8B-B14F-4D97-AF65-F5344CB8AC3E}">
        <p14:creationId xmlns:p14="http://schemas.microsoft.com/office/powerpoint/2010/main" val="72619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b="1" dirty="0"/>
              <a:t>Zoom</a:t>
            </a:r>
            <a:r>
              <a:rPr kumimoji="1" lang="ja-JP" altLang="en-US" sz="3200" b="1"/>
              <a:t>について</a:t>
            </a:r>
            <a:endParaRPr kumimoji="1" lang="ja-JP" altLang="en-US" sz="3200" b="1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Zoom</a:t>
            </a:r>
            <a:r>
              <a:rPr lang="ja-JP" altLang="en-US" dirty="0"/>
              <a:t>を使用すると、インターネット回線を</a:t>
            </a:r>
            <a:br>
              <a:rPr lang="en-US" altLang="ja-JP" dirty="0"/>
            </a:br>
            <a:r>
              <a:rPr lang="ja-JP" altLang="en-US" dirty="0"/>
              <a:t>用いたビデオ通話を</a:t>
            </a:r>
            <a:r>
              <a:rPr lang="en-US" altLang="ja-JP" dirty="0"/>
              <a:t>PC</a:t>
            </a:r>
            <a:r>
              <a:rPr lang="ja-JP" altLang="en-US" dirty="0" err="1"/>
              <a:t>、</a:t>
            </a:r>
            <a:r>
              <a:rPr lang="ja-JP" altLang="en-US" dirty="0"/>
              <a:t>スマートフォン、</a:t>
            </a:r>
            <a:br>
              <a:rPr lang="en-US" altLang="ja-JP" dirty="0"/>
            </a:br>
            <a:r>
              <a:rPr lang="ja-JP" altLang="en-US" dirty="0"/>
              <a:t>タブレットなどで行うことができます。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【</a:t>
            </a:r>
            <a:r>
              <a:rPr lang="ja-JP" altLang="en-US" dirty="0"/>
              <a:t>使用にあたる注意</a:t>
            </a:r>
            <a:r>
              <a:rPr lang="en-US" altLang="ja-JP" dirty="0"/>
              <a:t>】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ja-JP" altLang="en-US" dirty="0"/>
              <a:t>ビデオ通話は通信量が大きいため、</a:t>
            </a:r>
            <a:br>
              <a:rPr lang="en-US" altLang="ja-JP" dirty="0"/>
            </a:br>
            <a:r>
              <a:rPr lang="en-US" altLang="ja-JP" b="1" dirty="0"/>
              <a:t>Wi-Fi</a:t>
            </a:r>
            <a:r>
              <a:rPr lang="ja-JP" altLang="en-US" b="1" dirty="0"/>
              <a:t>環境下での接続を強く推奨</a:t>
            </a:r>
            <a:r>
              <a:rPr lang="ja-JP" altLang="en-US" dirty="0"/>
              <a:t>します。</a:t>
            </a:r>
            <a:endParaRPr lang="en-US" altLang="ja-JP" dirty="0"/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altLang="ja-JP" dirty="0"/>
              <a:t>ZOOM</a:t>
            </a:r>
            <a:r>
              <a:rPr lang="ja-JP" altLang="en-US" dirty="0" err="1"/>
              <a:t>での</a:t>
            </a:r>
            <a:r>
              <a:rPr lang="ja-JP" altLang="en-US" dirty="0"/>
              <a:t>指導の様子を外部発信する場合、</a:t>
            </a:r>
            <a:br>
              <a:rPr lang="en-US" altLang="ja-JP" dirty="0"/>
            </a:br>
            <a:r>
              <a:rPr lang="ja-JP" altLang="en-US" dirty="0"/>
              <a:t>生徒の顔や個人情報が露出しないよう</a:t>
            </a:r>
            <a:br>
              <a:rPr lang="en-US" altLang="ja-JP" dirty="0"/>
            </a:br>
            <a:r>
              <a:rPr lang="ja-JP" altLang="en-US" dirty="0"/>
              <a:t>十分にご注意ください。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9137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  <a:endParaRPr kumimoji="1" lang="ja-JP" altLang="en-US" dirty="0"/>
          </a:p>
        </p:txBody>
      </p:sp>
      <p:pic>
        <p:nvPicPr>
          <p:cNvPr id="9" name="コンテンツ プレースホルダー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780700" y="5788597"/>
            <a:ext cx="3476625" cy="276225"/>
          </a:xfr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r="-3"/>
          <a:stretch/>
        </p:blipFill>
        <p:spPr>
          <a:xfrm>
            <a:off x="230250" y="1088740"/>
            <a:ext cx="3756685" cy="500455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72000" y="2528900"/>
            <a:ext cx="449353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800" dirty="0">
                <a:latin typeface="+mn-ea"/>
                <a:ea typeface="+mn-ea"/>
              </a:rPr>
              <a:t>この画面が出たら、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2800" dirty="0">
                <a:latin typeface="+mn-ea"/>
                <a:ea typeface="+mn-ea"/>
              </a:rPr>
              <a:t>アカウント登録完了です。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en-US" altLang="ja-JP" sz="1600" dirty="0">
                <a:latin typeface="+mn-ea"/>
                <a:ea typeface="+mn-ea"/>
              </a:rPr>
              <a:t>※zoom</a:t>
            </a:r>
            <a:r>
              <a:rPr lang="ja-JP" altLang="en-US" sz="1600" dirty="0">
                <a:latin typeface="+mn-ea"/>
                <a:ea typeface="+mn-ea"/>
              </a:rPr>
              <a:t>アプリへのサインインをする場合は</a:t>
            </a:r>
            <a:br>
              <a:rPr lang="en-US" altLang="ja-JP" sz="1600" dirty="0">
                <a:latin typeface="+mn-ea"/>
                <a:ea typeface="+mn-ea"/>
              </a:rPr>
            </a:br>
            <a:r>
              <a:rPr lang="ja-JP" altLang="en-US" sz="2400" dirty="0">
                <a:latin typeface="+mn-ea"/>
                <a:ea typeface="+mn-ea"/>
              </a:rPr>
              <a:t>  </a:t>
            </a:r>
            <a:r>
              <a:rPr lang="ja-JP" altLang="en-US" sz="2400" b="1" dirty="0">
                <a:latin typeface="+mn-ea"/>
                <a:ea typeface="+mn-ea"/>
              </a:rPr>
              <a:t>ブラウザを閉じて</a:t>
            </a:r>
            <a:br>
              <a:rPr lang="en-US" altLang="ja-JP" sz="2400" b="1" dirty="0">
                <a:latin typeface="+mn-ea"/>
                <a:ea typeface="+mn-ea"/>
              </a:rPr>
            </a:br>
            <a:r>
              <a:rPr lang="ja-JP" altLang="en-US" sz="2400" b="1" dirty="0">
                <a:latin typeface="+mn-ea"/>
                <a:ea typeface="+mn-ea"/>
              </a:rPr>
              <a:t>  </a:t>
            </a:r>
            <a:r>
              <a:rPr lang="en-US" altLang="ja-JP" sz="2400" b="1" dirty="0">
                <a:latin typeface="+mn-ea"/>
                <a:ea typeface="+mn-ea"/>
              </a:rPr>
              <a:t>Zoom</a:t>
            </a:r>
            <a:r>
              <a:rPr lang="ja-JP" altLang="en-US" sz="2400" b="1" dirty="0">
                <a:latin typeface="+mn-ea"/>
                <a:ea typeface="+mn-ea"/>
              </a:rPr>
              <a:t>アプリを開きます</a:t>
            </a:r>
            <a:r>
              <a:rPr lang="ja-JP" altLang="en-US" sz="2400" dirty="0">
                <a:latin typeface="+mn-ea"/>
                <a:ea typeface="+mn-ea"/>
              </a:rPr>
              <a:t>。</a:t>
            </a:r>
            <a:endParaRPr lang="en-US" altLang="ja-JP" sz="2400" dirty="0">
              <a:latin typeface="+mn-ea"/>
              <a:ea typeface="+mn-ea"/>
            </a:endParaRPr>
          </a:p>
        </p:txBody>
      </p:sp>
      <p:sp>
        <p:nvSpPr>
          <p:cNvPr id="10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6181476" y="5592407"/>
            <a:ext cx="675075" cy="675075"/>
          </a:xfrm>
          <a:prstGeom prst="roundRect">
            <a:avLst>
              <a:gd name="adj" fmla="val 7522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四角形吹き出し 11"/>
          <p:cNvSpPr/>
          <p:nvPr/>
        </p:nvSpPr>
        <p:spPr>
          <a:xfrm>
            <a:off x="6181476" y="4824155"/>
            <a:ext cx="2395969" cy="565146"/>
          </a:xfrm>
          <a:prstGeom prst="wedgeRectCallout">
            <a:avLst>
              <a:gd name="adj1" fmla="val -33321"/>
              <a:gd name="adj2" fmla="val 10140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</a:rPr>
              <a:t>android</a:t>
            </a:r>
            <a:r>
              <a:rPr kumimoji="1" lang="ja-JP" altLang="en-US" sz="1600" dirty="0">
                <a:solidFill>
                  <a:schemeClr val="tx1"/>
                </a:solidFill>
              </a:rPr>
              <a:t>端末は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 dirty="0">
                <a:solidFill>
                  <a:schemeClr val="tx1"/>
                </a:solidFill>
              </a:rPr>
              <a:t>画面下の〇を押します。</a:t>
            </a:r>
            <a:endParaRPr kumimoji="1" lang="en-US" altLang="ja-JP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15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kumimoji="1" lang="en-US" altLang="ja-JP" sz="4000" dirty="0"/>
              <a:t>Zoom</a:t>
            </a:r>
            <a:r>
              <a:rPr kumimoji="1" lang="ja-JP" altLang="en-US" sz="4000" dirty="0" err="1"/>
              <a:t>への</a:t>
            </a:r>
            <a:r>
              <a:rPr kumimoji="1" lang="ja-JP" altLang="en-US" sz="4000" dirty="0"/>
              <a:t>サインイン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8710613" y="6432550"/>
            <a:ext cx="433387" cy="349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10832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18877" r="15723"/>
          <a:stretch/>
        </p:blipFill>
        <p:spPr>
          <a:xfrm>
            <a:off x="1061609" y="976742"/>
            <a:ext cx="2880321" cy="50175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 err="1"/>
              <a:t>への</a:t>
            </a:r>
            <a:r>
              <a:rPr lang="ja-JP" altLang="en-US" b="0" dirty="0"/>
              <a:t>サインイン（ログイン）</a:t>
            </a:r>
            <a:endParaRPr kumimoji="1" lang="ja-JP" altLang="en-US" dirty="0"/>
          </a:p>
        </p:txBody>
      </p:sp>
      <p:pic>
        <p:nvPicPr>
          <p:cNvPr id="11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18162" y="1223963"/>
            <a:ext cx="3093388" cy="4948237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22</a:t>
            </a:fld>
            <a:endParaRPr lang="en-US" altLang="ja-JP" dirty="0"/>
          </a:p>
        </p:txBody>
      </p:sp>
      <p:sp>
        <p:nvSpPr>
          <p:cNvPr id="7" name="正方形/長方形 6"/>
          <p:cNvSpPr/>
          <p:nvPr/>
        </p:nvSpPr>
        <p:spPr>
          <a:xfrm>
            <a:off x="2655398" y="1094965"/>
            <a:ext cx="6160120" cy="4242737"/>
          </a:xfrm>
          <a:custGeom>
            <a:avLst/>
            <a:gdLst>
              <a:gd name="connsiteX0" fmla="*/ 0 w 1224136"/>
              <a:gd name="connsiteY0" fmla="*/ 0 h 1552804"/>
              <a:gd name="connsiteX1" fmla="*/ 1224136 w 1224136"/>
              <a:gd name="connsiteY1" fmla="*/ 0 h 1552804"/>
              <a:gd name="connsiteX2" fmla="*/ 1224136 w 1224136"/>
              <a:gd name="connsiteY2" fmla="*/ 1552804 h 1552804"/>
              <a:gd name="connsiteX3" fmla="*/ 0 w 1224136"/>
              <a:gd name="connsiteY3" fmla="*/ 1552804 h 1552804"/>
              <a:gd name="connsiteX4" fmla="*/ 0 w 1224136"/>
              <a:gd name="connsiteY4" fmla="*/ 0 h 1552804"/>
              <a:gd name="connsiteX0" fmla="*/ 0 w 8219740"/>
              <a:gd name="connsiteY0" fmla="*/ 0 h 1552804"/>
              <a:gd name="connsiteX1" fmla="*/ 8219740 w 8219740"/>
              <a:gd name="connsiteY1" fmla="*/ 506027 h 1552804"/>
              <a:gd name="connsiteX2" fmla="*/ 1224136 w 8219740"/>
              <a:gd name="connsiteY2" fmla="*/ 1552804 h 1552804"/>
              <a:gd name="connsiteX3" fmla="*/ 0 w 8219740"/>
              <a:gd name="connsiteY3" fmla="*/ 1552804 h 1552804"/>
              <a:gd name="connsiteX4" fmla="*/ 0 w 8219740"/>
              <a:gd name="connsiteY4" fmla="*/ 0 h 1552804"/>
              <a:gd name="connsiteX0" fmla="*/ 0 w 8219740"/>
              <a:gd name="connsiteY0" fmla="*/ 0 h 1552804"/>
              <a:gd name="connsiteX1" fmla="*/ 2449263 w 8219740"/>
              <a:gd name="connsiteY1" fmla="*/ 156786 h 1552804"/>
              <a:gd name="connsiteX2" fmla="*/ 8219740 w 8219740"/>
              <a:gd name="connsiteY2" fmla="*/ 506027 h 1552804"/>
              <a:gd name="connsiteX3" fmla="*/ 1224136 w 8219740"/>
              <a:gd name="connsiteY3" fmla="*/ 1552804 h 1552804"/>
              <a:gd name="connsiteX4" fmla="*/ 0 w 8219740"/>
              <a:gd name="connsiteY4" fmla="*/ 1552804 h 1552804"/>
              <a:gd name="connsiteX5" fmla="*/ 0 w 8219740"/>
              <a:gd name="connsiteY5" fmla="*/ 0 h 1552804"/>
              <a:gd name="connsiteX0" fmla="*/ 0 w 8219740"/>
              <a:gd name="connsiteY0" fmla="*/ 2053754 h 3606558"/>
              <a:gd name="connsiteX1" fmla="*/ 3940712 w 8219740"/>
              <a:gd name="connsiteY1" fmla="*/ 0 h 3606558"/>
              <a:gd name="connsiteX2" fmla="*/ 8219740 w 8219740"/>
              <a:gd name="connsiteY2" fmla="*/ 2559781 h 3606558"/>
              <a:gd name="connsiteX3" fmla="*/ 1224136 w 8219740"/>
              <a:gd name="connsiteY3" fmla="*/ 3606558 h 3606558"/>
              <a:gd name="connsiteX4" fmla="*/ 0 w 8219740"/>
              <a:gd name="connsiteY4" fmla="*/ 3606558 h 3606558"/>
              <a:gd name="connsiteX5" fmla="*/ 0 w 8219740"/>
              <a:gd name="connsiteY5" fmla="*/ 2053754 h 3606558"/>
              <a:gd name="connsiteX0" fmla="*/ 0 w 7962287"/>
              <a:gd name="connsiteY0" fmla="*/ 2059619 h 3612423"/>
              <a:gd name="connsiteX1" fmla="*/ 3940712 w 7962287"/>
              <a:gd name="connsiteY1" fmla="*/ 5865 h 3612423"/>
              <a:gd name="connsiteX2" fmla="*/ 7962287 w 7962287"/>
              <a:gd name="connsiteY2" fmla="*/ 0 h 3612423"/>
              <a:gd name="connsiteX3" fmla="*/ 1224136 w 7962287"/>
              <a:gd name="connsiteY3" fmla="*/ 3612423 h 3612423"/>
              <a:gd name="connsiteX4" fmla="*/ 0 w 7962287"/>
              <a:gd name="connsiteY4" fmla="*/ 3612423 h 3612423"/>
              <a:gd name="connsiteX5" fmla="*/ 0 w 7962287"/>
              <a:gd name="connsiteY5" fmla="*/ 2059619 h 3612423"/>
              <a:gd name="connsiteX0" fmla="*/ 0 w 7962288"/>
              <a:gd name="connsiteY0" fmla="*/ 2059619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0 w 7962288"/>
              <a:gd name="connsiteY5" fmla="*/ 2059619 h 3612423"/>
              <a:gd name="connsiteX0" fmla="*/ 3941685 w 7962288"/>
              <a:gd name="connsiteY0" fmla="*/ 2263806 h 3612423"/>
              <a:gd name="connsiteX1" fmla="*/ 3940712 w 7962288"/>
              <a:gd name="connsiteY1" fmla="*/ 5865 h 3612423"/>
              <a:gd name="connsiteX2" fmla="*/ 7962287 w 7962288"/>
              <a:gd name="connsiteY2" fmla="*/ 0 h 3612423"/>
              <a:gd name="connsiteX3" fmla="*/ 7962288 w 7962288"/>
              <a:gd name="connsiteY3" fmla="*/ 2813433 h 3612423"/>
              <a:gd name="connsiteX4" fmla="*/ 0 w 7962288"/>
              <a:gd name="connsiteY4" fmla="*/ 3612423 h 3612423"/>
              <a:gd name="connsiteX5" fmla="*/ 3941685 w 7962288"/>
              <a:gd name="connsiteY5" fmla="*/ 2263806 h 3612423"/>
              <a:gd name="connsiteX0" fmla="*/ 2041863 w 6062466"/>
              <a:gd name="connsiteY0" fmla="*/ 2263806 h 4224982"/>
              <a:gd name="connsiteX1" fmla="*/ 2040890 w 6062466"/>
              <a:gd name="connsiteY1" fmla="*/ 5865 h 4224982"/>
              <a:gd name="connsiteX2" fmla="*/ 6062465 w 6062466"/>
              <a:gd name="connsiteY2" fmla="*/ 0 h 4224982"/>
              <a:gd name="connsiteX3" fmla="*/ 6062466 w 6062466"/>
              <a:gd name="connsiteY3" fmla="*/ 2813433 h 4224982"/>
              <a:gd name="connsiteX4" fmla="*/ 0 w 6062466"/>
              <a:gd name="connsiteY4" fmla="*/ 4224982 h 4224982"/>
              <a:gd name="connsiteX5" fmla="*/ 2041863 w 6062466"/>
              <a:gd name="connsiteY5" fmla="*/ 2263806 h 4224982"/>
              <a:gd name="connsiteX0" fmla="*/ 2041863 w 6160120"/>
              <a:gd name="connsiteY0" fmla="*/ 2263806 h 4224982"/>
              <a:gd name="connsiteX1" fmla="*/ 2040890 w 6160120"/>
              <a:gd name="connsiteY1" fmla="*/ 5865 h 4224982"/>
              <a:gd name="connsiteX2" fmla="*/ 6062465 w 6160120"/>
              <a:gd name="connsiteY2" fmla="*/ 0 h 4224982"/>
              <a:gd name="connsiteX3" fmla="*/ 6160120 w 6160120"/>
              <a:gd name="connsiteY3" fmla="*/ 2644757 h 4224982"/>
              <a:gd name="connsiteX4" fmla="*/ 0 w 6160120"/>
              <a:gd name="connsiteY4" fmla="*/ 4224982 h 4224982"/>
              <a:gd name="connsiteX5" fmla="*/ 2041863 w 6160120"/>
              <a:gd name="connsiteY5" fmla="*/ 2263806 h 4224982"/>
              <a:gd name="connsiteX0" fmla="*/ 2041863 w 6204508"/>
              <a:gd name="connsiteY0" fmla="*/ 2263806 h 4224982"/>
              <a:gd name="connsiteX1" fmla="*/ 2040890 w 6204508"/>
              <a:gd name="connsiteY1" fmla="*/ 5865 h 4224982"/>
              <a:gd name="connsiteX2" fmla="*/ 6204508 w 6204508"/>
              <a:gd name="connsiteY2" fmla="*/ 0 h 4224982"/>
              <a:gd name="connsiteX3" fmla="*/ 6160120 w 6204508"/>
              <a:gd name="connsiteY3" fmla="*/ 2644757 h 4224982"/>
              <a:gd name="connsiteX4" fmla="*/ 0 w 6204508"/>
              <a:gd name="connsiteY4" fmla="*/ 4224982 h 4224982"/>
              <a:gd name="connsiteX5" fmla="*/ 2041863 w 6204508"/>
              <a:gd name="connsiteY5" fmla="*/ 2263806 h 4224982"/>
              <a:gd name="connsiteX0" fmla="*/ 2041863 w 6160120"/>
              <a:gd name="connsiteY0" fmla="*/ 2281561 h 4242737"/>
              <a:gd name="connsiteX1" fmla="*/ 2040890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2041863 w 6160120"/>
              <a:gd name="connsiteY0" fmla="*/ 2281561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2041863 w 6160120"/>
              <a:gd name="connsiteY5" fmla="*/ 2281561 h 4242737"/>
              <a:gd name="connsiteX0" fmla="*/ 1880997 w 6160120"/>
              <a:gd name="connsiteY0" fmla="*/ 2273094 h 4242737"/>
              <a:gd name="connsiteX1" fmla="*/ 1880023 w 6160120"/>
              <a:gd name="connsiteY1" fmla="*/ 23620 h 4242737"/>
              <a:gd name="connsiteX2" fmla="*/ 6160119 w 6160120"/>
              <a:gd name="connsiteY2" fmla="*/ 0 h 4242737"/>
              <a:gd name="connsiteX3" fmla="*/ 6160120 w 6160120"/>
              <a:gd name="connsiteY3" fmla="*/ 2662512 h 4242737"/>
              <a:gd name="connsiteX4" fmla="*/ 0 w 6160120"/>
              <a:gd name="connsiteY4" fmla="*/ 4242737 h 4242737"/>
              <a:gd name="connsiteX5" fmla="*/ 1880997 w 6160120"/>
              <a:gd name="connsiteY5" fmla="*/ 2273094 h 424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120" h="4242737">
                <a:moveTo>
                  <a:pt x="1880997" y="2273094"/>
                </a:moveTo>
                <a:cubicBezTo>
                  <a:pt x="1880673" y="1520447"/>
                  <a:pt x="1880347" y="776267"/>
                  <a:pt x="1880023" y="23620"/>
                </a:cubicBezTo>
                <a:lnTo>
                  <a:pt x="6160119" y="0"/>
                </a:lnTo>
                <a:cubicBezTo>
                  <a:pt x="6160119" y="937811"/>
                  <a:pt x="6160120" y="1724701"/>
                  <a:pt x="6160120" y="2662512"/>
                </a:cubicBezTo>
                <a:lnTo>
                  <a:pt x="0" y="4242737"/>
                </a:lnTo>
                <a:lnTo>
                  <a:pt x="1880997" y="22730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22050" y="5018136"/>
            <a:ext cx="3993446" cy="8309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+mn-ea"/>
                <a:ea typeface="+mn-ea"/>
              </a:rPr>
              <a:t>zoom</a:t>
            </a:r>
            <a:r>
              <a:rPr lang="ja-JP" altLang="en-US" sz="2400" b="1" dirty="0">
                <a:latin typeface="+mn-ea"/>
                <a:ea typeface="+mn-ea"/>
              </a:rPr>
              <a:t>アプリを開き</a:t>
            </a:r>
            <a:endParaRPr lang="en-US" altLang="ja-JP" sz="2400" b="1" dirty="0">
              <a:latin typeface="+mn-ea"/>
              <a:ea typeface="+mn-ea"/>
            </a:endParaRPr>
          </a:p>
          <a:p>
            <a:r>
              <a:rPr lang="ja-JP" altLang="en-US" sz="2400" b="1" dirty="0">
                <a:latin typeface="+mn-ea"/>
                <a:ea typeface="+mn-ea"/>
              </a:rPr>
              <a:t>「サインイン」</a:t>
            </a:r>
            <a:r>
              <a:rPr lang="ja-JP" altLang="en-US" sz="2000" spc="-200" dirty="0">
                <a:latin typeface="+mn-ea"/>
                <a:ea typeface="+mn-ea"/>
              </a:rPr>
              <a:t>をタップします。</a:t>
            </a:r>
            <a:endParaRPr lang="en-US" altLang="ja-JP" sz="2000" spc="-200" dirty="0">
              <a:latin typeface="+mn-ea"/>
              <a:ea typeface="+mn-ea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11304" y="5094185"/>
            <a:ext cx="2035571" cy="85509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23450" t="68766" r="23463" b="987"/>
          <a:stretch/>
        </p:blipFill>
        <p:spPr>
          <a:xfrm>
            <a:off x="4800423" y="992676"/>
            <a:ext cx="4104456" cy="26642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角丸四角形 9"/>
          <p:cNvSpPr/>
          <p:nvPr/>
        </p:nvSpPr>
        <p:spPr>
          <a:xfrm>
            <a:off x="6948264" y="3172340"/>
            <a:ext cx="1296144" cy="68870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 dirty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</p:spTree>
    <p:extLst>
      <p:ext uri="{BB962C8B-B14F-4D97-AF65-F5344CB8AC3E}">
        <p14:creationId xmlns:p14="http://schemas.microsoft.com/office/powerpoint/2010/main" val="3115670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/>
              <a:t>Zoom</a:t>
            </a:r>
            <a:r>
              <a:rPr kumimoji="1" lang="ja-JP" altLang="en-US" b="0" dirty="0" err="1"/>
              <a:t>への</a:t>
            </a:r>
            <a:r>
              <a:rPr lang="ja-JP" altLang="en-US" b="0" dirty="0"/>
              <a:t>サインイン（ログイン）</a:t>
            </a:r>
            <a:endParaRPr kumimoji="1" lang="ja-JP" altLang="en-US" b="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r="52"/>
          <a:stretch/>
        </p:blipFill>
        <p:spPr>
          <a:xfrm>
            <a:off x="208547" y="1493784"/>
            <a:ext cx="4420476" cy="4204757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315418" y="2213865"/>
            <a:ext cx="4206734" cy="7465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15418" y="3051101"/>
            <a:ext cx="4206734" cy="4373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35894" y="2644170"/>
            <a:ext cx="4596130" cy="156966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+mn-ea"/>
                <a:ea typeface="+mn-ea"/>
              </a:rPr>
              <a:t>メールアドレス</a:t>
            </a:r>
            <a:r>
              <a:rPr lang="ja-JP" altLang="en-US" sz="2400" dirty="0">
                <a:latin typeface="+mn-ea"/>
                <a:ea typeface="+mn-ea"/>
              </a:rPr>
              <a:t>と</a:t>
            </a:r>
            <a:endParaRPr lang="en-US" altLang="ja-JP" sz="2400" dirty="0">
              <a:latin typeface="+mn-ea"/>
              <a:ea typeface="+mn-ea"/>
            </a:endParaRPr>
          </a:p>
          <a:p>
            <a:r>
              <a:rPr lang="ja-JP" altLang="en-US" sz="2400" dirty="0">
                <a:latin typeface="+mn-ea"/>
                <a:ea typeface="+mn-ea"/>
              </a:rPr>
              <a:t>先ほど設定した</a:t>
            </a:r>
            <a:br>
              <a:rPr lang="en-US" altLang="ja-JP" sz="2400" dirty="0">
                <a:latin typeface="+mn-ea"/>
                <a:ea typeface="+mn-ea"/>
              </a:rPr>
            </a:br>
            <a:r>
              <a:rPr lang="ja-JP" altLang="en-US" sz="2400" b="1" dirty="0">
                <a:latin typeface="+mn-ea"/>
                <a:ea typeface="+mn-ea"/>
              </a:rPr>
              <a:t>パスワードを入力</a:t>
            </a:r>
            <a:r>
              <a:rPr lang="ja-JP" altLang="en-US" sz="2400" dirty="0">
                <a:latin typeface="+mn-ea"/>
                <a:ea typeface="+mn-ea"/>
              </a:rPr>
              <a:t>し</a:t>
            </a:r>
            <a:endParaRPr lang="en-US" altLang="ja-JP" sz="2400" dirty="0">
              <a:latin typeface="+mn-ea"/>
              <a:ea typeface="+mn-ea"/>
            </a:endParaRPr>
          </a:p>
          <a:p>
            <a:r>
              <a:rPr lang="ja-JP" altLang="en-US" sz="2400" b="1" dirty="0">
                <a:latin typeface="+mn-ea"/>
                <a:ea typeface="+mn-ea"/>
              </a:rPr>
              <a:t>「サインイン」</a:t>
            </a:r>
            <a:r>
              <a:rPr lang="ja-JP" altLang="en-US" sz="2400" b="1" spc="-200" dirty="0">
                <a:latin typeface="+mn-ea"/>
                <a:ea typeface="+mn-ea"/>
              </a:rPr>
              <a:t>をタップします。</a:t>
            </a:r>
            <a:endParaRPr lang="en-US" altLang="ja-JP" sz="2400" b="1" spc="-200" dirty="0">
              <a:latin typeface="+mn-ea"/>
              <a:ea typeface="+mn-ea"/>
            </a:endParaRPr>
          </a:p>
        </p:txBody>
      </p:sp>
      <p:sp>
        <p:nvSpPr>
          <p:cNvPr id="10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</p:spTree>
    <p:extLst>
      <p:ext uri="{BB962C8B-B14F-4D97-AF65-F5344CB8AC3E}">
        <p14:creationId xmlns:p14="http://schemas.microsoft.com/office/powerpoint/2010/main" val="2393593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 err="1"/>
              <a:t>への</a:t>
            </a:r>
            <a:r>
              <a:rPr lang="ja-JP" altLang="en-US" b="0" dirty="0"/>
              <a:t>サインイン（ログイン）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356" y="998730"/>
            <a:ext cx="3941842" cy="1504387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97025" y="1232928"/>
            <a:ext cx="4134465" cy="95410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n-ea"/>
                <a:ea typeface="+mn-ea"/>
              </a:rPr>
              <a:t>この画面が表示されれば</a:t>
            </a:r>
            <a:br>
              <a:rPr lang="en-US" altLang="ja-JP" sz="2800" dirty="0">
                <a:latin typeface="+mn-ea"/>
                <a:ea typeface="+mn-ea"/>
              </a:rPr>
            </a:br>
            <a:r>
              <a:rPr lang="ja-JP" altLang="en-US" sz="2800" b="1" dirty="0">
                <a:latin typeface="+mn-ea"/>
                <a:ea typeface="+mn-ea"/>
              </a:rPr>
              <a:t>サインイン完了</a:t>
            </a:r>
            <a:r>
              <a:rPr lang="ja-JP" altLang="en-US" sz="2800" dirty="0">
                <a:latin typeface="+mn-ea"/>
                <a:ea typeface="+mn-ea"/>
              </a:rPr>
              <a:t>です。</a:t>
            </a:r>
            <a:endParaRPr lang="en-US" altLang="ja-JP" sz="2800" dirty="0">
              <a:latin typeface="+mn-ea"/>
              <a:ea typeface="+mn-ea"/>
            </a:endParaRPr>
          </a:p>
        </p:txBody>
      </p:sp>
      <p:pic>
        <p:nvPicPr>
          <p:cNvPr id="8" name="コンテンツ プレースホルダー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7101" y="2549966"/>
            <a:ext cx="3955194" cy="351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0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791580" y="2258870"/>
            <a:ext cx="1223978" cy="23569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16" y="2253747"/>
            <a:ext cx="1758958" cy="38110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正方形/長方形 11"/>
          <p:cNvSpPr/>
          <p:nvPr/>
        </p:nvSpPr>
        <p:spPr>
          <a:xfrm>
            <a:off x="4650462" y="2086478"/>
            <a:ext cx="1395155" cy="306033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スマホ版画面</a:t>
            </a:r>
          </a:p>
        </p:txBody>
      </p:sp>
    </p:spTree>
    <p:extLst>
      <p:ext uri="{BB962C8B-B14F-4D97-AF65-F5344CB8AC3E}">
        <p14:creationId xmlns:p14="http://schemas.microsoft.com/office/powerpoint/2010/main" val="2199542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>
          <a:xfrm>
            <a:off x="2590798" y="2653200"/>
            <a:ext cx="6553201" cy="1360800"/>
          </a:xfrm>
        </p:spPr>
        <p:txBody>
          <a:bodyPr/>
          <a:lstStyle/>
          <a:p>
            <a:r>
              <a:rPr lang="ja-JP" altLang="en-US" sz="5400" dirty="0"/>
              <a:t>ミーティング</a:t>
            </a:r>
            <a:r>
              <a:rPr kumimoji="1" lang="ja-JP" altLang="en-US" sz="5400" dirty="0"/>
              <a:t>招待</a:t>
            </a:r>
            <a:br>
              <a:rPr kumimoji="1" lang="en-US" altLang="ja-JP" sz="5400" dirty="0"/>
            </a:br>
            <a:r>
              <a:rPr kumimoji="1" lang="ja-JP" altLang="en-US" sz="4200" dirty="0"/>
              <a:t>（</a:t>
            </a:r>
            <a:r>
              <a:rPr kumimoji="1" lang="en-US" altLang="ja-JP" sz="4200" dirty="0"/>
              <a:t>URL</a:t>
            </a:r>
            <a:r>
              <a:rPr kumimoji="1" lang="ja-JP" altLang="en-US" sz="4200" dirty="0"/>
              <a:t>送付 </a:t>
            </a:r>
            <a:r>
              <a:rPr kumimoji="1" lang="en-US" altLang="ja-JP" sz="4200" dirty="0"/>
              <a:t>for </a:t>
            </a:r>
            <a:r>
              <a:rPr lang="en-US" altLang="ja-JP" sz="4200" dirty="0"/>
              <a:t>Android</a:t>
            </a:r>
            <a:r>
              <a:rPr kumimoji="1" lang="ja-JP" altLang="en-US" sz="4200" dirty="0"/>
              <a:t>）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>
          <a:xfrm>
            <a:off x="476545" y="2761200"/>
            <a:ext cx="1748255" cy="1209600"/>
          </a:xfrm>
        </p:spPr>
        <p:txBody>
          <a:bodyPr/>
          <a:lstStyle/>
          <a:p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8710613" y="6432550"/>
            <a:ext cx="433387" cy="349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15651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URL</a:t>
            </a:r>
            <a:r>
              <a:rPr lang="ja-JP" altLang="en-US" dirty="0"/>
              <a:t>送付による</a:t>
            </a:r>
            <a:r>
              <a:rPr kumimoji="1" lang="ja-JP" altLang="en-US" dirty="0"/>
              <a:t>ミーティング招待の概要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spcAft>
                <a:spcPts val="2400"/>
              </a:spcAft>
              <a:buNone/>
            </a:pPr>
            <a:r>
              <a:rPr lang="ja-JP" altLang="en-US" dirty="0"/>
              <a:t>下記</a:t>
            </a:r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手順で生徒と通話を行います。</a:t>
            </a:r>
            <a:endParaRPr kumimoji="1" lang="en-US" altLang="ja-JP" dirty="0"/>
          </a:p>
          <a:p>
            <a:pPr marL="514350" indent="-514350">
              <a:spcAft>
                <a:spcPts val="1200"/>
              </a:spcAft>
              <a:buFont typeface="+mj-ea"/>
              <a:buAutoNum type="circleNumDbPlain"/>
            </a:pPr>
            <a:r>
              <a:rPr lang="ja-JP" altLang="en-US" dirty="0"/>
              <a:t>先生</a:t>
            </a:r>
            <a:r>
              <a:rPr kumimoji="1" lang="ja-JP" altLang="en-US" dirty="0"/>
              <a:t>はメールや</a:t>
            </a:r>
            <a:r>
              <a:rPr kumimoji="1" lang="en-US" altLang="ja-JP" dirty="0"/>
              <a:t>LINE</a:t>
            </a:r>
            <a:r>
              <a:rPr kumimoji="1" lang="ja-JP" altLang="en-US" dirty="0"/>
              <a:t>などで</a:t>
            </a:r>
            <a:r>
              <a:rPr lang="ja-JP" altLang="en-US" b="1" dirty="0"/>
              <a:t>生徒</a:t>
            </a:r>
            <a:r>
              <a:rPr kumimoji="1" lang="ja-JP" altLang="en-US" b="1" dirty="0"/>
              <a:t>に</a:t>
            </a:r>
            <a:br>
              <a:rPr kumimoji="1" lang="en-US" altLang="ja-JP" b="1" dirty="0"/>
            </a:br>
            <a:r>
              <a:rPr kumimoji="1" lang="ja-JP" altLang="en-US" b="1" dirty="0"/>
              <a:t>ミーティング</a:t>
            </a:r>
            <a:r>
              <a:rPr kumimoji="1" lang="en-US" altLang="ja-JP" b="1" dirty="0"/>
              <a:t>URL</a:t>
            </a:r>
            <a:r>
              <a:rPr kumimoji="1" lang="ja-JP" altLang="en-US" b="1" dirty="0"/>
              <a:t>を送ります</a:t>
            </a:r>
            <a:r>
              <a:rPr kumimoji="1" lang="ja-JP" altLang="en-US" dirty="0"/>
              <a:t>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ミーティング</a:t>
            </a:r>
            <a:r>
              <a:rPr kumimoji="1" lang="en-US" altLang="ja-JP" sz="1400" dirty="0"/>
              <a:t>=</a:t>
            </a:r>
            <a:r>
              <a:rPr kumimoji="1" lang="ja-JP" altLang="en-US" sz="1400" dirty="0"/>
              <a:t>ビデオ通話</a:t>
            </a:r>
            <a:endParaRPr lang="en-US" altLang="ja-JP" sz="1400" dirty="0"/>
          </a:p>
          <a:p>
            <a:pPr marL="514350" indent="-514350">
              <a:spcAft>
                <a:spcPts val="1200"/>
              </a:spcAft>
              <a:buFont typeface="+mj-ea"/>
              <a:buAutoNum type="circleNumDbPlain"/>
            </a:pPr>
            <a:r>
              <a:rPr lang="ja-JP" altLang="en-US" b="1" dirty="0"/>
              <a:t>生徒</a:t>
            </a:r>
            <a:r>
              <a:rPr kumimoji="1" lang="ja-JP" altLang="en-US" b="1" dirty="0"/>
              <a:t>は、</a:t>
            </a:r>
            <a:r>
              <a:rPr lang="ja-JP" altLang="en-US" b="1" dirty="0"/>
              <a:t>先生</a:t>
            </a:r>
            <a:r>
              <a:rPr kumimoji="1" lang="ja-JP" altLang="en-US" b="1" dirty="0"/>
              <a:t>から送られたミーティング</a:t>
            </a:r>
            <a:r>
              <a:rPr kumimoji="1" lang="en-US" altLang="ja-JP" b="1" dirty="0"/>
              <a:t>URL</a:t>
            </a:r>
            <a:r>
              <a:rPr kumimoji="1" lang="ja-JP" altLang="en-US" b="1" dirty="0"/>
              <a:t>をタップ</a:t>
            </a:r>
            <a:r>
              <a:rPr lang="ja-JP" altLang="en-US" dirty="0"/>
              <a:t>すると、先生に対してミーティングの参加申請ができます。</a:t>
            </a:r>
            <a:endParaRPr lang="en-US" altLang="ja-JP" dirty="0"/>
          </a:p>
          <a:p>
            <a:pPr marL="514350" indent="-514350">
              <a:spcAft>
                <a:spcPts val="1200"/>
              </a:spcAft>
              <a:buFont typeface="+mj-ea"/>
              <a:buAutoNum type="circleNumDbPlain"/>
            </a:pPr>
            <a:r>
              <a:rPr lang="ja-JP" altLang="en-US" b="1" dirty="0"/>
              <a:t>先生が生徒の申請を許可</a:t>
            </a:r>
            <a:r>
              <a:rPr lang="ja-JP" altLang="en-US" dirty="0"/>
              <a:t>すると、</a:t>
            </a:r>
            <a:br>
              <a:rPr lang="en-US" altLang="ja-JP" dirty="0"/>
            </a:br>
            <a:r>
              <a:rPr lang="ja-JP" altLang="en-US" dirty="0"/>
              <a:t>ミーティングが始まります。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72150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 eaLnBrk="1" hangingPunct="1">
              <a:spcBef>
                <a:spcPct val="0"/>
              </a:spcBef>
              <a:buNone/>
              <a:defRPr/>
            </a:pPr>
            <a:r>
              <a:rPr lang="en-US" altLang="ja-JP" kern="1200" dirty="0">
                <a:solidFill>
                  <a:srgbClr val="000000"/>
                </a:solidFill>
                <a:ea typeface="メイリオ"/>
              </a:rPr>
              <a:t>URL</a:t>
            </a:r>
            <a:r>
              <a:rPr lang="ja-JP" altLang="en-US" kern="1200" dirty="0">
                <a:solidFill>
                  <a:srgbClr val="000000"/>
                </a:solidFill>
                <a:ea typeface="メイリオ"/>
              </a:rPr>
              <a:t>送付により招待するためには、</a:t>
            </a:r>
            <a:br>
              <a:rPr lang="en-US" altLang="ja-JP" kern="1200" dirty="0">
                <a:solidFill>
                  <a:srgbClr val="000000"/>
                </a:solidFill>
                <a:ea typeface="メイリオ"/>
              </a:rPr>
            </a:br>
            <a:r>
              <a:rPr lang="ja-JP" altLang="en-US" kern="1200" dirty="0">
                <a:solidFill>
                  <a:srgbClr val="000000"/>
                </a:solidFill>
                <a:ea typeface="メイリオ"/>
              </a:rPr>
              <a:t>下記の事前準備が必要です。</a:t>
            </a:r>
            <a:endParaRPr lang="en-US" altLang="ja-JP" kern="1200" dirty="0">
              <a:solidFill>
                <a:srgbClr val="000000"/>
              </a:solidFill>
              <a:ea typeface="メイリオ"/>
            </a:endParaRPr>
          </a:p>
          <a:p>
            <a:pPr marL="0" lvl="0" indent="0" defTabSz="914400" eaLnBrk="1" hangingPunct="1">
              <a:spcBef>
                <a:spcPct val="0"/>
              </a:spcBef>
              <a:buNone/>
              <a:defRPr/>
            </a:pPr>
            <a:endParaRPr lang="en-US" altLang="ja-JP" b="1" kern="1200" dirty="0">
              <a:solidFill>
                <a:srgbClr val="000000"/>
              </a:solidFill>
              <a:ea typeface="メイリオ"/>
            </a:endParaRPr>
          </a:p>
          <a:p>
            <a:pPr marL="0" lvl="0" indent="0" defTabSz="914400" eaLnBrk="1" hangingPunct="1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altLang="ja-JP" dirty="0">
                <a:solidFill>
                  <a:srgbClr val="000000"/>
                </a:solidFill>
                <a:ea typeface="メイリオ"/>
              </a:rPr>
              <a:t>【</a:t>
            </a:r>
            <a:r>
              <a:rPr lang="ja-JP" altLang="en-US" dirty="0">
                <a:solidFill>
                  <a:srgbClr val="000000"/>
                </a:solidFill>
                <a:ea typeface="メイリオ"/>
              </a:rPr>
              <a:t>先生</a:t>
            </a:r>
            <a:r>
              <a:rPr lang="en-US" altLang="ja-JP" dirty="0">
                <a:solidFill>
                  <a:srgbClr val="000000"/>
                </a:solidFill>
                <a:ea typeface="メイリオ"/>
              </a:rPr>
              <a:t>】</a:t>
            </a:r>
            <a:endParaRPr lang="en-US" altLang="ja-JP" kern="1200" dirty="0">
              <a:solidFill>
                <a:srgbClr val="000000"/>
              </a:solidFill>
              <a:ea typeface="メイリオ"/>
            </a:endParaRPr>
          </a:p>
          <a:p>
            <a:pPr marL="1074738" lvl="0" indent="-450850" defTabSz="914400" eaLnBrk="1" hangingPunct="1">
              <a:spcBef>
                <a:spcPct val="0"/>
              </a:spcBef>
              <a:spcAft>
                <a:spcPts val="600"/>
              </a:spcAft>
              <a:buFont typeface="+mj-ea"/>
              <a:buAutoNum type="circleNumDbPlain"/>
              <a:defRPr/>
            </a:pPr>
            <a:r>
              <a:rPr lang="en-US" altLang="ja-JP" kern="1200" dirty="0">
                <a:solidFill>
                  <a:srgbClr val="000000"/>
                </a:solidFill>
                <a:ea typeface="メイリオ"/>
              </a:rPr>
              <a:t>zoom</a:t>
            </a:r>
            <a:r>
              <a:rPr lang="ja-JP" altLang="en-US" kern="1200" dirty="0">
                <a:solidFill>
                  <a:srgbClr val="000000"/>
                </a:solidFill>
                <a:ea typeface="メイリオ"/>
              </a:rPr>
              <a:t>アプリのインストール</a:t>
            </a:r>
            <a:endParaRPr lang="en-US" altLang="ja-JP" dirty="0">
              <a:solidFill>
                <a:srgbClr val="000000"/>
              </a:solidFill>
              <a:ea typeface="メイリオ"/>
            </a:endParaRPr>
          </a:p>
          <a:p>
            <a:pPr marL="1074738" lvl="0" indent="-450850" defTabSz="914400" eaLnBrk="1" hangingPunct="1">
              <a:spcBef>
                <a:spcPct val="0"/>
              </a:spcBef>
              <a:spcAft>
                <a:spcPts val="600"/>
              </a:spcAft>
              <a:buFont typeface="+mj-ea"/>
              <a:buAutoNum type="circleNumDbPlain"/>
              <a:defRPr/>
            </a:pPr>
            <a:r>
              <a:rPr lang="en-US" altLang="ja-JP" b="1" kern="1200" dirty="0">
                <a:solidFill>
                  <a:srgbClr val="000000"/>
                </a:solidFill>
                <a:ea typeface="メイリオ"/>
              </a:rPr>
              <a:t>zoom</a:t>
            </a:r>
            <a:r>
              <a:rPr lang="ja-JP" altLang="en-US" b="1" kern="1200" dirty="0">
                <a:solidFill>
                  <a:srgbClr val="000000"/>
                </a:solidFill>
                <a:ea typeface="メイリオ"/>
              </a:rPr>
              <a:t>アカウント</a:t>
            </a:r>
            <a:r>
              <a:rPr lang="ja-JP" altLang="en-US" b="1" dirty="0">
                <a:solidFill>
                  <a:srgbClr val="000000"/>
                </a:solidFill>
                <a:ea typeface="メイリオ"/>
              </a:rPr>
              <a:t>の取得</a:t>
            </a:r>
            <a:endParaRPr lang="en-US" altLang="ja-JP" b="1" dirty="0">
              <a:solidFill>
                <a:srgbClr val="000000"/>
              </a:solidFill>
              <a:ea typeface="メイリオ"/>
            </a:endParaRPr>
          </a:p>
          <a:p>
            <a:pPr marL="0" lvl="0" indent="0" defTabSz="914400" eaLnBrk="1" hangingPunct="1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en-US" altLang="ja-JP" b="1" kern="1200" dirty="0">
              <a:solidFill>
                <a:srgbClr val="000000"/>
              </a:solidFill>
              <a:ea typeface="メイリオ"/>
            </a:endParaRPr>
          </a:p>
          <a:p>
            <a:pPr marL="0" lvl="0" indent="0" defTabSz="914400" eaLnBrk="1" hangingPunct="1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altLang="ja-JP" dirty="0">
                <a:solidFill>
                  <a:srgbClr val="000000"/>
                </a:solidFill>
                <a:ea typeface="メイリオ"/>
              </a:rPr>
              <a:t>【</a:t>
            </a:r>
            <a:r>
              <a:rPr lang="ja-JP" altLang="en-US" dirty="0">
                <a:solidFill>
                  <a:srgbClr val="000000"/>
                </a:solidFill>
                <a:ea typeface="メイリオ"/>
              </a:rPr>
              <a:t>生徒</a:t>
            </a:r>
            <a:r>
              <a:rPr lang="en-US" altLang="ja-JP" dirty="0">
                <a:solidFill>
                  <a:srgbClr val="000000"/>
                </a:solidFill>
                <a:ea typeface="メイリオ"/>
              </a:rPr>
              <a:t>】</a:t>
            </a:r>
          </a:p>
          <a:p>
            <a:pPr marL="1074738" lvl="0" indent="-450850" defTabSz="914400" eaLnBrk="1" hangingPunct="1">
              <a:spcBef>
                <a:spcPct val="0"/>
              </a:spcBef>
              <a:spcAft>
                <a:spcPts val="600"/>
              </a:spcAft>
              <a:buFont typeface="+mj-ea"/>
              <a:buAutoNum type="circleNumDbPlain"/>
              <a:defRPr/>
            </a:pPr>
            <a:r>
              <a:rPr lang="en-US" altLang="ja-JP" b="1" kern="1200" dirty="0">
                <a:solidFill>
                  <a:srgbClr val="000000"/>
                </a:solidFill>
                <a:ea typeface="メイリオ"/>
              </a:rPr>
              <a:t>zoom</a:t>
            </a:r>
            <a:r>
              <a:rPr lang="ja-JP" altLang="en-US" b="1" kern="1200" dirty="0">
                <a:solidFill>
                  <a:srgbClr val="000000"/>
                </a:solidFill>
                <a:ea typeface="メイリオ"/>
              </a:rPr>
              <a:t>アプリのインストール</a:t>
            </a:r>
            <a:endParaRPr lang="en-US" altLang="ja-JP" b="1" kern="1200" dirty="0">
              <a:solidFill>
                <a:srgbClr val="000000"/>
              </a:solidFill>
              <a:ea typeface="メイリオ"/>
            </a:endParaRPr>
          </a:p>
          <a:p>
            <a:pPr marL="795338" lvl="1" indent="0">
              <a:spcAft>
                <a:spcPts val="600"/>
              </a:spcAft>
              <a:buNone/>
              <a:defRPr/>
            </a:pPr>
            <a:r>
              <a:rPr lang="ja-JP" altLang="en-US" sz="2000" dirty="0">
                <a:solidFill>
                  <a:srgbClr val="000000"/>
                </a:solidFill>
                <a:ea typeface="メイリオ"/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  <a:ea typeface="メイリオ"/>
              </a:rPr>
              <a:t>※</a:t>
            </a:r>
            <a:r>
              <a:rPr lang="ja-JP" altLang="en-US" sz="2000" dirty="0">
                <a:solidFill>
                  <a:srgbClr val="000000"/>
                </a:solidFill>
                <a:ea typeface="メイリオ"/>
              </a:rPr>
              <a:t>生徒側でのアカウントの取得は不要です。</a:t>
            </a:r>
            <a:endParaRPr lang="en-US" altLang="ja-JP" sz="2000" kern="1200" dirty="0">
              <a:solidFill>
                <a:srgbClr val="000000"/>
              </a:solidFill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757432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01" y="1076165"/>
            <a:ext cx="3223413" cy="51325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2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171642" y="2849970"/>
            <a:ext cx="2590800" cy="2152650"/>
          </a:xfrm>
        </p:spPr>
      </p:pic>
      <p:sp>
        <p:nvSpPr>
          <p:cNvPr id="10" name="角丸四角形 9"/>
          <p:cNvSpPr/>
          <p:nvPr/>
        </p:nvSpPr>
        <p:spPr>
          <a:xfrm>
            <a:off x="2070257" y="5274205"/>
            <a:ext cx="1296144" cy="46892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13" name="コンテンツ プレースホルダ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9482" y="3931287"/>
            <a:ext cx="2444728" cy="233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3851920" y="1118063"/>
            <a:ext cx="52470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zoom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アプリを開き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「サインイン」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をタップし、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rgbClr val="000000"/>
                </a:solidFill>
                <a:latin typeface="メイリオ"/>
                <a:ea typeface="メイリオ"/>
              </a:rPr>
              <a:t>メールアドレスとパスワードを入力し、</a:t>
            </a:r>
            <a:r>
              <a:rPr lang="en-US" altLang="ja-JP" sz="2800" dirty="0">
                <a:solidFill>
                  <a:srgbClr val="000000"/>
                </a:solidFill>
                <a:latin typeface="メイリオ"/>
                <a:ea typeface="メイリオ"/>
              </a:rPr>
              <a:t>zoom</a:t>
            </a:r>
            <a:r>
              <a:rPr lang="ja-JP" altLang="en-US" sz="2800" dirty="0">
                <a:solidFill>
                  <a:srgbClr val="000000"/>
                </a:solidFill>
                <a:latin typeface="メイリオ"/>
                <a:ea typeface="メイリオ"/>
              </a:rPr>
              <a:t>へサインイン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273570" y="4392354"/>
            <a:ext cx="387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4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サインインが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lvl="0"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　完了していれば、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lvl="0"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　この画面が表示されます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057747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55" y="1043735"/>
            <a:ext cx="3125448" cy="51286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256965" y="1060501"/>
            <a:ext cx="4815535" cy="5158809"/>
          </a:xfrm>
        </p:spPr>
        <p:txBody>
          <a:bodyPr lIns="36000" tIns="36000" rIns="36000" bIns="36000" anchor="ctr"/>
          <a:lstStyle/>
          <a:p>
            <a:pPr marL="0" indent="0">
              <a:spcAft>
                <a:spcPts val="600"/>
              </a:spcAft>
              <a:buNone/>
            </a:pPr>
            <a:r>
              <a:rPr lang="ja-JP" altLang="en-US" sz="2600" b="1" spc="-200" dirty="0"/>
              <a:t>「ミーティングおよびチャット」</a:t>
            </a:r>
            <a:br>
              <a:rPr lang="en-US" altLang="ja-JP" sz="2000" b="1" spc="-200" dirty="0"/>
            </a:br>
            <a:r>
              <a:rPr lang="ja-JP" altLang="en-US" sz="2000" b="1" spc="-200" dirty="0"/>
              <a:t>　</a:t>
            </a:r>
            <a:r>
              <a:rPr lang="ja-JP" altLang="en-US" sz="2400" dirty="0"/>
              <a:t>をタップし、</a:t>
            </a:r>
            <a:endParaRPr lang="en-US" altLang="ja-JP" dirty="0"/>
          </a:p>
          <a:p>
            <a:pPr marL="0" indent="0">
              <a:spcAft>
                <a:spcPts val="600"/>
              </a:spcAft>
              <a:buNone/>
            </a:pPr>
            <a:r>
              <a:rPr lang="ja-JP" altLang="en-US" b="1" dirty="0"/>
              <a:t>「新規ミーティング」</a:t>
            </a:r>
            <a:br>
              <a:rPr lang="en-US" altLang="ja-JP" b="1" dirty="0"/>
            </a:br>
            <a:r>
              <a:rPr lang="ja-JP" altLang="en-US" b="1" dirty="0"/>
              <a:t>　</a:t>
            </a:r>
            <a:r>
              <a:rPr lang="ja-JP" altLang="en-US" sz="2400" dirty="0"/>
              <a:t>をタップします。</a:t>
            </a:r>
            <a:endParaRPr lang="en-US" altLang="ja-JP" dirty="0"/>
          </a:p>
        </p:txBody>
      </p:sp>
      <p:sp>
        <p:nvSpPr>
          <p:cNvPr id="12" name="角丸四角形 11"/>
          <p:cNvSpPr/>
          <p:nvPr/>
        </p:nvSpPr>
        <p:spPr>
          <a:xfrm>
            <a:off x="476545" y="5454225"/>
            <a:ext cx="900100" cy="45005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50138" y="1943835"/>
            <a:ext cx="726507" cy="66450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 bwMode="white">
          <a:xfrm>
            <a:off x="1961710" y="2888940"/>
            <a:ext cx="1035115" cy="161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xxx-xxx-</a:t>
            </a:r>
            <a:r>
              <a:rPr kumimoji="1" lang="en-US" altLang="ja-JP" sz="105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xxxx</a:t>
            </a:r>
            <a:endParaRPr kumimoji="1" lang="ja-JP" altLang="en-US" sz="105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139169" y="3293985"/>
            <a:ext cx="1722641" cy="315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kern="0" dirty="0">
                <a:latin typeface="+mn-ea"/>
                <a:ea typeface="+mn-ea"/>
              </a:rPr>
              <a:t>先生名</a:t>
            </a:r>
            <a:endParaRPr kumimoji="1" lang="ja-JP" altLang="en-US" sz="1400" b="0" kern="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379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2590798" y="2653200"/>
            <a:ext cx="6301681" cy="1360800"/>
          </a:xfrm>
        </p:spPr>
        <p:txBody>
          <a:bodyPr anchor="ctr"/>
          <a:lstStyle/>
          <a:p>
            <a:r>
              <a:rPr kumimoji="1" lang="en-US" altLang="ja-JP" sz="4800" dirty="0"/>
              <a:t>Zoom</a:t>
            </a:r>
            <a:r>
              <a:rPr kumimoji="1" lang="ja-JP" altLang="en-US" sz="4800" dirty="0"/>
              <a:t>のインストール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17207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571998" y="1060501"/>
            <a:ext cx="4500501" cy="5158809"/>
          </a:xfrm>
        </p:spPr>
        <p:txBody>
          <a:bodyPr lIns="36000" tIns="36000" rIns="36000" bIns="36000" anchor="ctr"/>
          <a:lstStyle/>
          <a:p>
            <a:pPr marL="0" indent="0">
              <a:buNone/>
            </a:pPr>
            <a:r>
              <a:rPr lang="ja-JP" altLang="en-US" b="1" dirty="0"/>
              <a:t>「ミーティングの開始」</a:t>
            </a:r>
            <a:br>
              <a:rPr lang="en-US" altLang="ja-JP" b="1" dirty="0"/>
            </a:br>
            <a:r>
              <a:rPr lang="ja-JP" altLang="en-US" b="1" dirty="0"/>
              <a:t>　</a:t>
            </a:r>
            <a:r>
              <a:rPr lang="ja-JP" altLang="en-US" sz="2400" dirty="0"/>
              <a:t>をタップします。</a:t>
            </a:r>
            <a:endParaRPr lang="en-US" altLang="ja-JP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78" y="1223755"/>
            <a:ext cx="2936312" cy="49774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正方形/長方形 8"/>
          <p:cNvSpPr/>
          <p:nvPr/>
        </p:nvSpPr>
        <p:spPr bwMode="white">
          <a:xfrm>
            <a:off x="746575" y="2367317"/>
            <a:ext cx="1639622" cy="161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xxx-xxx-</a:t>
            </a:r>
            <a:r>
              <a:rPr kumimoji="1" lang="en-US" altLang="ja-JP" sz="105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xxxx</a:t>
            </a:r>
            <a:endParaRPr kumimoji="1" lang="ja-JP" altLang="en-US" sz="105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21508" y="2573905"/>
            <a:ext cx="3005387" cy="46317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713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571998" y="1060501"/>
            <a:ext cx="4500501" cy="5158809"/>
          </a:xfrm>
        </p:spPr>
        <p:txBody>
          <a:bodyPr lIns="36000" tIns="36000" rIns="36000" bIns="36000" anchor="ctr"/>
          <a:lstStyle/>
          <a:p>
            <a:pPr marL="0" indent="0">
              <a:buNone/>
            </a:pPr>
            <a:r>
              <a:rPr lang="ja-JP" altLang="en-US" b="1" spc="-200" dirty="0"/>
              <a:t>「参加者」</a:t>
            </a:r>
            <a:r>
              <a:rPr lang="ja-JP" altLang="en-US" sz="2400" dirty="0"/>
              <a:t>をタップします</a:t>
            </a:r>
            <a:r>
              <a:rPr lang="ja-JP" altLang="en-US" dirty="0"/>
              <a:t>。</a:t>
            </a:r>
            <a:endParaRPr lang="en-US" altLang="ja-JP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5" y="1060501"/>
            <a:ext cx="3163076" cy="5158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正方形/長方形 8"/>
          <p:cNvSpPr/>
          <p:nvPr/>
        </p:nvSpPr>
        <p:spPr>
          <a:xfrm>
            <a:off x="1423490" y="1428387"/>
            <a:ext cx="1444246" cy="1538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xxx-xxx-</a:t>
            </a:r>
            <a:r>
              <a:rPr kumimoji="1" lang="en-US" altLang="ja-JP" sz="10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xxxx</a:t>
            </a:r>
            <a:endParaRPr kumimoji="1" lang="ja-JP" alt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961710" y="1641761"/>
            <a:ext cx="787375" cy="16158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</a:t>
            </a:r>
            <a:endParaRPr kumimoji="1" lang="ja-JP" alt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456552" y="5364215"/>
            <a:ext cx="585065" cy="58506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8841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3" y="1250329"/>
            <a:ext cx="3305642" cy="493361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571998" y="1060501"/>
            <a:ext cx="4500501" cy="5158809"/>
          </a:xfrm>
        </p:spPr>
        <p:txBody>
          <a:bodyPr lIns="36000" tIns="36000" rIns="36000" bIns="36000" anchor="ctr"/>
          <a:lstStyle/>
          <a:p>
            <a:pPr marL="0" indent="0">
              <a:buNone/>
            </a:pPr>
            <a:r>
              <a:rPr lang="ja-JP" altLang="en-US" b="1" spc="-200" dirty="0"/>
              <a:t>「招待」</a:t>
            </a:r>
            <a:r>
              <a:rPr lang="ja-JP" altLang="en-US" sz="2400" dirty="0"/>
              <a:t>をタップします</a:t>
            </a:r>
            <a:r>
              <a:rPr lang="ja-JP" altLang="en-US" dirty="0"/>
              <a:t>。</a:t>
            </a:r>
            <a:endParaRPr lang="en-US" altLang="ja-JP" dirty="0"/>
          </a:p>
        </p:txBody>
      </p:sp>
      <p:sp>
        <p:nvSpPr>
          <p:cNvPr id="9" name="正方形/長方形 8"/>
          <p:cNvSpPr/>
          <p:nvPr/>
        </p:nvSpPr>
        <p:spPr bwMode="white">
          <a:xfrm flipH="1">
            <a:off x="1016604" y="1763815"/>
            <a:ext cx="1755195" cy="27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01273" y="5454225"/>
            <a:ext cx="695352" cy="45005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01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68" y="1142088"/>
            <a:ext cx="3198332" cy="500417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256965" y="987454"/>
            <a:ext cx="4590509" cy="5158809"/>
          </a:xfrm>
        </p:spPr>
        <p:txBody>
          <a:bodyPr lIns="36000" tIns="36000" rIns="36000" bIns="36000" anchor="ctr"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 spc="-150" dirty="0"/>
              <a:t>生徒の招待方法を選びます。</a:t>
            </a:r>
            <a:endParaRPr lang="en-US" altLang="ja-JP" spc="-150" dirty="0"/>
          </a:p>
          <a:p>
            <a:pPr marL="0" indent="0">
              <a:spcAft>
                <a:spcPts val="600"/>
              </a:spcAft>
              <a:buNone/>
            </a:pPr>
            <a:r>
              <a:rPr lang="en-US" altLang="ja-JP" sz="1600" b="1" dirty="0"/>
              <a:t>Gmail</a:t>
            </a:r>
            <a:r>
              <a:rPr lang="en-US" altLang="ja-JP" sz="1600" dirty="0"/>
              <a:t>: </a:t>
            </a:r>
            <a:r>
              <a:rPr lang="ja-JP" altLang="en-US" sz="1600" dirty="0"/>
              <a:t>タップすると、</a:t>
            </a:r>
            <a:r>
              <a:rPr lang="ja-JP" altLang="en-US" sz="1600" b="1" dirty="0"/>
              <a:t>ミーティング</a:t>
            </a:r>
            <a:r>
              <a:rPr lang="en-US" altLang="ja-JP" sz="1600" b="1" dirty="0"/>
              <a:t>URL</a:t>
            </a:r>
            <a:r>
              <a:rPr lang="ja-JP" altLang="en-US" sz="1600" b="1" dirty="0"/>
              <a:t>を</a:t>
            </a:r>
            <a:br>
              <a:rPr lang="en-US" altLang="ja-JP" sz="1600" b="1" dirty="0"/>
            </a:br>
            <a:r>
              <a:rPr lang="en-US" altLang="ja-JP" sz="1600" b="1" dirty="0"/>
              <a:t>	Gmail</a:t>
            </a:r>
            <a:r>
              <a:rPr lang="ja-JP" altLang="en-US" sz="1600" b="1" dirty="0"/>
              <a:t>で送る</a:t>
            </a:r>
            <a:r>
              <a:rPr lang="ja-JP" altLang="en-US" sz="1600" dirty="0"/>
              <a:t>ことができます。</a:t>
            </a:r>
            <a:endParaRPr lang="en-US" altLang="ja-JP" sz="1600" dirty="0"/>
          </a:p>
          <a:p>
            <a:pPr marL="0" indent="0">
              <a:spcAft>
                <a:spcPts val="600"/>
              </a:spcAft>
              <a:buNone/>
            </a:pPr>
            <a:r>
              <a:rPr lang="en-US" altLang="ja-JP" sz="1600" b="1" dirty="0"/>
              <a:t>Zoom</a:t>
            </a:r>
            <a:r>
              <a:rPr lang="ja-JP" altLang="en-US" sz="1600" b="1" dirty="0"/>
              <a:t>連絡先の招待</a:t>
            </a:r>
            <a:r>
              <a:rPr lang="en-US" altLang="ja-JP" sz="1600" b="1" dirty="0"/>
              <a:t>: zoom</a:t>
            </a:r>
            <a:r>
              <a:rPr lang="ja-JP" altLang="en-US" sz="1600" b="1" dirty="0" err="1"/>
              <a:t>に登</a:t>
            </a:r>
            <a:r>
              <a:rPr lang="ja-JP" altLang="en-US" sz="1600" b="1" dirty="0"/>
              <a:t>録した連絡先宛にミーティング</a:t>
            </a:r>
            <a:r>
              <a:rPr lang="en-US" altLang="ja-JP" sz="1600" b="1" dirty="0"/>
              <a:t>URL</a:t>
            </a:r>
            <a:r>
              <a:rPr lang="ja-JP" altLang="en-US" sz="1600" b="1" dirty="0"/>
              <a:t>を送る</a:t>
            </a:r>
            <a:r>
              <a:rPr lang="ja-JP" altLang="en-US" sz="1600" dirty="0"/>
              <a:t>ことができます。</a:t>
            </a:r>
            <a:endParaRPr lang="en-US" altLang="ja-JP" sz="1600" dirty="0"/>
          </a:p>
          <a:p>
            <a:pPr marL="0" indent="0">
              <a:spcAft>
                <a:spcPts val="600"/>
              </a:spcAft>
              <a:buNone/>
            </a:pPr>
            <a:r>
              <a:rPr lang="en-US" altLang="ja-JP" sz="1600" b="1" dirty="0"/>
              <a:t>URL</a:t>
            </a:r>
            <a:r>
              <a:rPr lang="ja-JP" altLang="en-US" sz="1600" b="1" dirty="0"/>
              <a:t>のコピー</a:t>
            </a:r>
            <a:r>
              <a:rPr lang="en-US" altLang="ja-JP" sz="1600" dirty="0"/>
              <a:t>: </a:t>
            </a:r>
            <a:r>
              <a:rPr lang="ja-JP" altLang="en-US" sz="1600" dirty="0"/>
              <a:t>タップすると</a:t>
            </a:r>
            <a:r>
              <a:rPr lang="ja-JP" altLang="en-US" sz="1600" b="1" dirty="0"/>
              <a:t>ミーティング</a:t>
            </a:r>
            <a:r>
              <a:rPr lang="en-US" altLang="ja-JP" sz="1600" b="1" dirty="0"/>
              <a:t>URL</a:t>
            </a:r>
            <a:r>
              <a:rPr lang="ja-JP" altLang="en-US" sz="1600" b="1" dirty="0"/>
              <a:t>がコピー</a:t>
            </a:r>
            <a:r>
              <a:rPr lang="ja-JP" altLang="en-US" sz="1600" dirty="0"/>
              <a:t>されます。</a:t>
            </a:r>
            <a:r>
              <a:rPr lang="ja-JP" altLang="en-US" sz="1600" b="1" dirty="0"/>
              <a:t>コピーした</a:t>
            </a:r>
            <a:r>
              <a:rPr lang="en-US" altLang="ja-JP" sz="1600" b="1" dirty="0"/>
              <a:t>URL</a:t>
            </a:r>
            <a:r>
              <a:rPr lang="ja-JP" altLang="en-US" sz="1600" b="1" dirty="0"/>
              <a:t>は</a:t>
            </a:r>
            <a:r>
              <a:rPr lang="en-US" altLang="ja-JP" sz="1600" b="1" dirty="0"/>
              <a:t>SMS</a:t>
            </a:r>
            <a:r>
              <a:rPr lang="ja-JP" altLang="en-US" sz="1600" b="1" dirty="0"/>
              <a:t>やメール、</a:t>
            </a:r>
            <a:r>
              <a:rPr lang="en-US" altLang="ja-JP" sz="1600" b="1" dirty="0"/>
              <a:t>LINE</a:t>
            </a:r>
            <a:r>
              <a:rPr lang="ja-JP" altLang="en-US" sz="1600" b="1" dirty="0"/>
              <a:t>などに貼り付けて生徒に送ります</a:t>
            </a:r>
            <a:r>
              <a:rPr lang="ja-JP" altLang="en-US" sz="1600" dirty="0"/>
              <a:t>。</a:t>
            </a:r>
            <a:endParaRPr lang="en-US" altLang="ja-JP" sz="1600" dirty="0"/>
          </a:p>
          <a:p>
            <a:pPr marL="0" indent="0">
              <a:spcAft>
                <a:spcPts val="600"/>
              </a:spcAft>
              <a:buNone/>
            </a:pPr>
            <a:r>
              <a:rPr lang="en-US" altLang="ja-JP" sz="1200" dirty="0"/>
              <a:t>※</a:t>
            </a:r>
            <a:r>
              <a:rPr lang="ja-JP" altLang="en-US" sz="1200" dirty="0"/>
              <a:t>公開された</a:t>
            </a:r>
            <a:r>
              <a:rPr lang="en-US" altLang="ja-JP" sz="1200" dirty="0"/>
              <a:t>SNS</a:t>
            </a:r>
            <a:r>
              <a:rPr lang="ja-JP" altLang="en-US" sz="1200" dirty="0"/>
              <a:t>や</a:t>
            </a:r>
            <a:r>
              <a:rPr lang="en-US" altLang="ja-JP" sz="1200" dirty="0"/>
              <a:t>HP</a:t>
            </a:r>
            <a:r>
              <a:rPr lang="ja-JP" altLang="en-US" sz="1200" dirty="0"/>
              <a:t>など、</a:t>
            </a:r>
            <a:r>
              <a:rPr lang="ja-JP" altLang="en-US" sz="1200" b="1" dirty="0"/>
              <a:t>不特定多数の方が見るところに</a:t>
            </a:r>
            <a:br>
              <a:rPr lang="en-US" altLang="ja-JP" sz="1200" b="1" dirty="0"/>
            </a:br>
            <a:r>
              <a:rPr lang="ja-JP" altLang="en-US" sz="1200" b="1" dirty="0"/>
              <a:t>　ミーティング</a:t>
            </a:r>
            <a:r>
              <a:rPr lang="en-US" altLang="ja-JP" sz="1200" b="1" dirty="0"/>
              <a:t>URL</a:t>
            </a:r>
            <a:r>
              <a:rPr lang="ja-JP" altLang="en-US" sz="1200" b="1" dirty="0"/>
              <a:t>を掲載することはお控えください</a:t>
            </a:r>
            <a:r>
              <a:rPr lang="ja-JP" altLang="en-US" sz="1200" dirty="0"/>
              <a:t>。</a:t>
            </a:r>
            <a:endParaRPr lang="en-US" altLang="ja-JP" sz="1200" dirty="0"/>
          </a:p>
          <a:p>
            <a:pPr marL="0" indent="0">
              <a:spcAft>
                <a:spcPts val="600"/>
              </a:spcAft>
              <a:buNone/>
            </a:pPr>
            <a:r>
              <a:rPr lang="en-US" altLang="ja-JP" sz="1200" spc="-150" dirty="0"/>
              <a:t>※</a:t>
            </a:r>
            <a:r>
              <a:rPr lang="ja-JP" altLang="en-US" sz="1200" spc="-150" dirty="0"/>
              <a:t>端末により表示される方法が異なります。</a:t>
            </a:r>
            <a:br>
              <a:rPr lang="en-US" altLang="ja-JP" sz="1200" spc="-150" dirty="0"/>
            </a:br>
            <a:r>
              <a:rPr lang="ja-JP" altLang="en-US" sz="1200" spc="-150" dirty="0"/>
              <a:t>　左記は先生用タブレット（</a:t>
            </a:r>
            <a:r>
              <a:rPr lang="en-US" altLang="ja-JP" sz="1200" spc="-150" dirty="0"/>
              <a:t>G</a:t>
            </a:r>
            <a:r>
              <a:rPr lang="ja-JP" altLang="en-US" sz="1200" spc="-150" dirty="0"/>
              <a:t>タブレット</a:t>
            </a:r>
            <a:r>
              <a:rPr lang="en-US" altLang="ja-JP" sz="1200" spc="-150" dirty="0"/>
              <a:t>Ⅱ</a:t>
            </a:r>
            <a:r>
              <a:rPr lang="ja-JP" altLang="en-US" sz="1200" spc="-150" dirty="0"/>
              <a:t>）で表示される方法です。</a:t>
            </a:r>
            <a:endParaRPr lang="en-US" altLang="ja-JP" sz="1200" spc="-150" dirty="0"/>
          </a:p>
          <a:p>
            <a:pPr marL="0" indent="0">
              <a:spcAft>
                <a:spcPts val="600"/>
              </a:spcAft>
              <a:buNone/>
            </a:pPr>
            <a:endParaRPr lang="en-US" altLang="ja-JP" sz="1200" spc="-150" dirty="0"/>
          </a:p>
          <a:p>
            <a:pPr marL="0" indent="0">
              <a:spcAft>
                <a:spcPts val="600"/>
              </a:spcAft>
              <a:buNone/>
            </a:pPr>
            <a:r>
              <a:rPr lang="ja-JP" altLang="en-US" sz="1600" spc="-150" dirty="0"/>
              <a:t>次スライドからは</a:t>
            </a:r>
            <a:r>
              <a:rPr lang="en-US" altLang="ja-JP" sz="1600" spc="-150" dirty="0"/>
              <a:t>Gmail</a:t>
            </a:r>
            <a:r>
              <a:rPr lang="ja-JP" altLang="en-US" sz="1600" spc="-150" dirty="0" err="1"/>
              <a:t>での</a:t>
            </a:r>
            <a:r>
              <a:rPr lang="ja-JP" altLang="en-US" sz="1600" spc="-150" dirty="0"/>
              <a:t>招待方法を掲載します。</a:t>
            </a:r>
            <a:endParaRPr lang="en-US" altLang="ja-JP" sz="1600" spc="-150" dirty="0"/>
          </a:p>
        </p:txBody>
      </p:sp>
      <p:sp>
        <p:nvSpPr>
          <p:cNvPr id="16" name="角丸四角形 15"/>
          <p:cNvSpPr/>
          <p:nvPr/>
        </p:nvSpPr>
        <p:spPr>
          <a:xfrm>
            <a:off x="825333" y="3389304"/>
            <a:ext cx="1147628" cy="3709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825332" y="4959170"/>
            <a:ext cx="1676437" cy="45005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3757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34</a:t>
            </a:fld>
            <a:endParaRPr lang="en-US" altLang="ja-JP" dirty="0"/>
          </a:p>
        </p:txBody>
      </p:sp>
      <p:sp>
        <p:nvSpPr>
          <p:cNvPr id="9" name="コンテンツ プレースホルダー 10"/>
          <p:cNvSpPr txBox="1">
            <a:spLocks/>
          </p:cNvSpPr>
          <p:nvPr/>
        </p:nvSpPr>
        <p:spPr bwMode="auto">
          <a:xfrm>
            <a:off x="4571998" y="1060501"/>
            <a:ext cx="4500501" cy="51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kern="0" spc="-150" dirty="0"/>
              <a:t>Gmail</a:t>
            </a:r>
            <a:r>
              <a:rPr lang="ja-JP" altLang="en-US" kern="0" spc="-150" dirty="0" err="1"/>
              <a:t>での</a:t>
            </a:r>
            <a:r>
              <a:rPr lang="ja-JP" altLang="en-US" kern="0" spc="-150" dirty="0"/>
              <a:t>招待方法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kern="0" spc="-150" dirty="0"/>
              <a:t>Gmail</a:t>
            </a:r>
            <a:r>
              <a:rPr lang="ja-JP" altLang="en-US" kern="0" spc="-150" dirty="0"/>
              <a:t>を選択すると</a:t>
            </a:r>
            <a:br>
              <a:rPr lang="en-US" altLang="ja-JP" kern="0" spc="-150" dirty="0"/>
            </a:br>
            <a:r>
              <a:rPr lang="ja-JP" altLang="en-US" kern="0" spc="-150" dirty="0"/>
              <a:t>メール作成画面が開きます。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b="1" kern="0" spc="-150" dirty="0"/>
              <a:t>To </a:t>
            </a:r>
            <a:r>
              <a:rPr lang="ja-JP" altLang="en-US" b="1" kern="0" spc="-150" dirty="0" err="1"/>
              <a:t>に宛</a:t>
            </a:r>
            <a:r>
              <a:rPr lang="ja-JP" altLang="en-US" b="1" kern="0" spc="-150" dirty="0"/>
              <a:t>先のメールアドレスを入力</a:t>
            </a:r>
            <a:r>
              <a:rPr lang="ja-JP" altLang="en-US" kern="0" spc="-150" dirty="0"/>
              <a:t>します。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sz="2000" kern="0" spc="-150" dirty="0"/>
              <a:t>※google</a:t>
            </a:r>
            <a:r>
              <a:rPr lang="ja-JP" altLang="en-US" sz="2000" kern="0" spc="-150" dirty="0"/>
              <a:t>連絡先から宛先を呼び出す</a:t>
            </a:r>
            <a:br>
              <a:rPr lang="en-US" altLang="ja-JP" sz="2000" kern="0" spc="-150" dirty="0"/>
            </a:br>
            <a:r>
              <a:rPr lang="ja-JP" altLang="en-US" sz="2000" kern="0" spc="-150" dirty="0"/>
              <a:t>　ことも可能です（次スライド）。</a:t>
            </a:r>
            <a:endParaRPr lang="en-US" altLang="ja-JP" sz="2000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endParaRPr lang="en-US" altLang="ja-JP" kern="0" spc="-150" dirty="0"/>
          </a:p>
        </p:txBody>
      </p:sp>
      <p:grpSp>
        <p:nvGrpSpPr>
          <p:cNvPr id="19" name="グループ化 18"/>
          <p:cNvGrpSpPr/>
          <p:nvPr/>
        </p:nvGrpSpPr>
        <p:grpSpPr bwMode="white">
          <a:xfrm>
            <a:off x="682635" y="2579500"/>
            <a:ext cx="3256531" cy="608290"/>
            <a:chOff x="682635" y="2579500"/>
            <a:chExt cx="3256531" cy="608290"/>
          </a:xfrm>
        </p:grpSpPr>
        <p:sp>
          <p:nvSpPr>
            <p:cNvPr id="15" name="正方形/長方形 14"/>
            <p:cNvSpPr/>
            <p:nvPr/>
          </p:nvSpPr>
          <p:spPr bwMode="white">
            <a:xfrm>
              <a:off x="682635" y="2690047"/>
              <a:ext cx="2070230" cy="15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white">
            <a:xfrm>
              <a:off x="1868936" y="2579500"/>
              <a:ext cx="2070230" cy="15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white">
            <a:xfrm>
              <a:off x="1400920" y="2877538"/>
              <a:ext cx="2070230" cy="15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white">
            <a:xfrm>
              <a:off x="1249734" y="3033902"/>
              <a:ext cx="2070230" cy="15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84" y="1237566"/>
            <a:ext cx="3254385" cy="48467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正方形/長方形 13"/>
          <p:cNvSpPr/>
          <p:nvPr/>
        </p:nvSpPr>
        <p:spPr bwMode="white">
          <a:xfrm>
            <a:off x="977884" y="1805634"/>
            <a:ext cx="1973936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76545" y="2033845"/>
            <a:ext cx="2800766" cy="37717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6523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49" y="1152987"/>
            <a:ext cx="3071591" cy="4890427"/>
          </a:xfrm>
          <a:prstGeom prst="rect">
            <a:avLst/>
          </a:prstGeom>
        </p:spPr>
      </p:pic>
      <p:sp>
        <p:nvSpPr>
          <p:cNvPr id="8" name="コンテンツ プレースホルダー 10"/>
          <p:cNvSpPr txBox="1">
            <a:spLocks/>
          </p:cNvSpPr>
          <p:nvPr/>
        </p:nvSpPr>
        <p:spPr bwMode="auto">
          <a:xfrm>
            <a:off x="4571998" y="1060501"/>
            <a:ext cx="4500501" cy="51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3000"/>
              </a:spcAft>
              <a:buFontTx/>
              <a:buNone/>
            </a:pPr>
            <a:r>
              <a:rPr lang="en-US" altLang="ja-JP" kern="0" spc="-150" dirty="0"/>
              <a:t>google</a:t>
            </a:r>
            <a:r>
              <a:rPr lang="ja-JP" altLang="en-US" kern="0" spc="-150" dirty="0"/>
              <a:t>連絡先から宛先を</a:t>
            </a:r>
            <a:br>
              <a:rPr lang="en-US" altLang="ja-JP" kern="0" spc="-150" dirty="0"/>
            </a:br>
            <a:r>
              <a:rPr lang="ja-JP" altLang="en-US" kern="0" spc="-150" dirty="0"/>
              <a:t>呼び出す</a:t>
            </a:r>
            <a:endParaRPr lang="en-US" altLang="ja-JP" kern="0" spc="-150" dirty="0"/>
          </a:p>
          <a:p>
            <a:pPr marL="0" indent="0">
              <a:spcAft>
                <a:spcPts val="3000"/>
              </a:spcAft>
              <a:buFontTx/>
              <a:buNone/>
            </a:pPr>
            <a:r>
              <a:rPr lang="ja-JP" altLang="en-US" b="1" kern="0" spc="-150" dirty="0"/>
              <a:t>画面右上の　　　をタップ</a:t>
            </a:r>
            <a:r>
              <a:rPr lang="ja-JP" altLang="en-US" kern="0" spc="-150" dirty="0"/>
              <a:t>し</a:t>
            </a:r>
            <a:r>
              <a:rPr lang="ja-JP" altLang="en-US" b="1" kern="0" spc="-150" dirty="0"/>
              <a:t>「コンタクトから追加」</a:t>
            </a:r>
            <a:br>
              <a:rPr lang="en-US" altLang="ja-JP" b="1" kern="0" spc="-150" dirty="0"/>
            </a:br>
            <a:r>
              <a:rPr lang="ja-JP" altLang="en-US" b="1" kern="0" spc="-150" dirty="0"/>
              <a:t>をタップ</a:t>
            </a:r>
            <a:r>
              <a:rPr lang="ja-JP" altLang="en-US" kern="0" spc="-150" dirty="0"/>
              <a:t>します。</a:t>
            </a:r>
            <a:endParaRPr lang="en-US" altLang="ja-JP" kern="0" spc="-15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35</a:t>
            </a:fld>
            <a:endParaRPr lang="en-US" altLang="ja-JP" dirty="0"/>
          </a:p>
        </p:txBody>
      </p:sp>
      <p:pic>
        <p:nvPicPr>
          <p:cNvPr id="7" name="コンテンツ プレースホルダ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7" b="-852"/>
          <a:stretch/>
        </p:blipFill>
        <p:spPr bwMode="auto">
          <a:xfrm>
            <a:off x="3829415" y="998730"/>
            <a:ext cx="2536645" cy="9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9" name="コンテンツ プレースホルダ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33" t="10223" r="7625" b="16457"/>
          <a:stretch/>
        </p:blipFill>
        <p:spPr bwMode="auto">
          <a:xfrm>
            <a:off x="6585970" y="3280533"/>
            <a:ext cx="472555" cy="75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0" name="角丸四角形 9"/>
          <p:cNvSpPr/>
          <p:nvPr/>
        </p:nvSpPr>
        <p:spPr>
          <a:xfrm>
            <a:off x="1804192" y="1728418"/>
            <a:ext cx="1507668" cy="26404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5607115" y="1001768"/>
            <a:ext cx="758945" cy="8970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922981" y="1511170"/>
            <a:ext cx="1173399" cy="1231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ja-JP" sz="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 bwMode="white">
          <a:xfrm>
            <a:off x="656565" y="2888940"/>
            <a:ext cx="2070230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正方形/長方形 13"/>
          <p:cNvSpPr/>
          <p:nvPr/>
        </p:nvSpPr>
        <p:spPr bwMode="white">
          <a:xfrm>
            <a:off x="5123310" y="5769260"/>
            <a:ext cx="1935215" cy="1088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 bwMode="white">
          <a:xfrm>
            <a:off x="1241630" y="3050087"/>
            <a:ext cx="2070230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 bwMode="white">
          <a:xfrm>
            <a:off x="1106615" y="3163650"/>
            <a:ext cx="2070230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173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/>
          <a:stretch/>
        </p:blipFill>
        <p:spPr>
          <a:xfrm>
            <a:off x="437101" y="1043735"/>
            <a:ext cx="3991076" cy="4995555"/>
          </a:xfrm>
          <a:ln>
            <a:solidFill>
              <a:schemeClr val="tx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36</a:t>
            </a:fld>
            <a:endParaRPr lang="en-US" altLang="ja-JP" dirty="0"/>
          </a:p>
        </p:txBody>
      </p:sp>
      <p:sp>
        <p:nvSpPr>
          <p:cNvPr id="6" name="コンテンツ プレースホルダー 10"/>
          <p:cNvSpPr txBox="1">
            <a:spLocks/>
          </p:cNvSpPr>
          <p:nvPr/>
        </p:nvSpPr>
        <p:spPr bwMode="auto">
          <a:xfrm>
            <a:off x="4572000" y="977440"/>
            <a:ext cx="4860540" cy="51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kern="0" spc="-150" dirty="0"/>
              <a:t>Google</a:t>
            </a:r>
            <a:r>
              <a:rPr lang="ja-JP" altLang="en-US" kern="0" spc="-150" dirty="0"/>
              <a:t>連絡先に登録済の</a:t>
            </a:r>
            <a:br>
              <a:rPr lang="en-US" altLang="ja-JP" kern="0" spc="-150" dirty="0"/>
            </a:br>
            <a:r>
              <a:rPr lang="ja-JP" altLang="en-US" kern="0" spc="-150" dirty="0"/>
              <a:t>連絡先が表示されます</a:t>
            </a:r>
            <a:r>
              <a:rPr lang="ja-JP" altLang="en-US" sz="1800" kern="0" spc="-150" dirty="0"/>
              <a:t>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ja-JP" altLang="en-US" b="1" kern="0" spc="-150" dirty="0"/>
              <a:t>招待を送りたい生徒の</a:t>
            </a:r>
            <a:br>
              <a:rPr lang="en-US" altLang="ja-JP" b="1" kern="0" spc="-150" dirty="0"/>
            </a:br>
            <a:r>
              <a:rPr lang="ja-JP" altLang="en-US" b="1" kern="0" spc="-150" dirty="0"/>
              <a:t>連絡先をタップすると、</a:t>
            </a:r>
            <a:br>
              <a:rPr lang="en-US" altLang="ja-JP" b="1" kern="0" spc="-150" dirty="0"/>
            </a:br>
            <a:r>
              <a:rPr lang="en-US" altLang="ja-JP" b="1" kern="0" spc="-150" dirty="0"/>
              <a:t>to</a:t>
            </a:r>
            <a:r>
              <a:rPr lang="ja-JP" altLang="en-US" b="1" kern="0" spc="-150" dirty="0"/>
              <a:t>欄に連絡先が入力されます</a:t>
            </a:r>
            <a:r>
              <a:rPr lang="ja-JP" altLang="en-US" kern="0" spc="-150" dirty="0"/>
              <a:t>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br>
              <a:rPr lang="en-US" altLang="ja-JP" sz="2000" kern="0" spc="-150" dirty="0"/>
            </a:br>
            <a:r>
              <a:rPr lang="en-US" altLang="ja-JP" sz="1800" kern="0" spc="-150" dirty="0"/>
              <a:t>※</a:t>
            </a:r>
            <a:r>
              <a:rPr lang="ja-JP" altLang="en-US" sz="1800" kern="0" spc="-150" dirty="0"/>
              <a:t>プリインストール</a:t>
            </a:r>
            <a:r>
              <a:rPr lang="ja-JP" altLang="en-US" sz="1800" kern="0" spc="-150" dirty="0" err="1"/>
              <a:t>されたの</a:t>
            </a:r>
            <a:r>
              <a:rPr lang="ja-JP" altLang="en-US" sz="1800" kern="0" spc="-150" dirty="0"/>
              <a:t>アドレス帳を</a:t>
            </a:r>
            <a:br>
              <a:rPr lang="en-US" altLang="ja-JP" sz="1800" kern="0" spc="-150" dirty="0"/>
            </a:br>
            <a:r>
              <a:rPr lang="ja-JP" altLang="en-US" sz="1800" kern="0" spc="-150" dirty="0"/>
              <a:t>　使用している場合、</a:t>
            </a:r>
            <a:r>
              <a:rPr lang="en-US" altLang="ja-JP" sz="1800" kern="0" spc="-150" dirty="0"/>
              <a:t>google</a:t>
            </a:r>
            <a:r>
              <a:rPr lang="ja-JP" altLang="en-US" sz="1800" kern="0" spc="-150" dirty="0"/>
              <a:t>連絡先と</a:t>
            </a:r>
            <a:br>
              <a:rPr lang="en-US" altLang="ja-JP" sz="1800" kern="0" spc="-150" dirty="0"/>
            </a:br>
            <a:r>
              <a:rPr lang="ja-JP" altLang="en-US" sz="1800" kern="0" spc="-150" dirty="0"/>
              <a:t>　同期させる必要があります。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734235" y="1988840"/>
            <a:ext cx="1057499" cy="716807"/>
            <a:chOff x="734235" y="1988840"/>
            <a:chExt cx="1057499" cy="716807"/>
          </a:xfrm>
        </p:grpSpPr>
        <p:sp>
          <p:nvSpPr>
            <p:cNvPr id="8" name="正方形/長方形 7"/>
            <p:cNvSpPr/>
            <p:nvPr/>
          </p:nvSpPr>
          <p:spPr>
            <a:xfrm>
              <a:off x="746575" y="1988840"/>
              <a:ext cx="896079" cy="12311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altLang="ja-JP" sz="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**********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@*****.**.***</a:t>
              </a:r>
              <a:endParaRPr kumimoji="1" lang="ja-JP" altLang="en-US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734235" y="2285688"/>
              <a:ext cx="896079" cy="12311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altLang="ja-JP" sz="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**********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@*****.**.***</a:t>
              </a:r>
              <a:endParaRPr kumimoji="1" lang="ja-JP" altLang="en-US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746575" y="2582536"/>
              <a:ext cx="1045159" cy="12311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altLang="ja-JP" sz="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****************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@*****.**.**</a:t>
              </a:r>
              <a:endParaRPr kumimoji="1" lang="ja-JP" altLang="en-US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角丸四角形 6"/>
          <p:cNvSpPr/>
          <p:nvPr/>
        </p:nvSpPr>
        <p:spPr>
          <a:xfrm>
            <a:off x="437101" y="1803534"/>
            <a:ext cx="1354633" cy="36532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50673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84" y="1178750"/>
            <a:ext cx="3254385" cy="48467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コンテンツ プレースホルダー 10"/>
          <p:cNvSpPr txBox="1">
            <a:spLocks/>
          </p:cNvSpPr>
          <p:nvPr/>
        </p:nvSpPr>
        <p:spPr bwMode="auto">
          <a:xfrm>
            <a:off x="4571998" y="1060501"/>
            <a:ext cx="4500501" cy="51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800"/>
              </a:spcAft>
              <a:buFontTx/>
              <a:buNone/>
            </a:pPr>
            <a:r>
              <a:rPr lang="ja-JP" altLang="en-US" b="1" kern="0" spc="-150" dirty="0"/>
              <a:t>正しい宛先が入力されたこと</a:t>
            </a:r>
            <a:br>
              <a:rPr lang="en-US" altLang="ja-JP" b="1" kern="0" spc="-150" dirty="0"/>
            </a:br>
            <a:r>
              <a:rPr lang="ja-JP" altLang="en-US" b="1" kern="0" spc="-150" dirty="0"/>
              <a:t>を確認し、</a:t>
            </a:r>
            <a:endParaRPr lang="en-US" altLang="ja-JP" b="1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b="1" kern="0" spc="-150" dirty="0"/>
              <a:t>	</a:t>
            </a:r>
            <a:r>
              <a:rPr lang="ja-JP" altLang="en-US" b="1" kern="0" spc="-150" dirty="0"/>
              <a:t>をタップしてメールを送信</a:t>
            </a:r>
            <a:r>
              <a:rPr lang="ja-JP" altLang="en-US" kern="0" spc="-150" dirty="0"/>
              <a:t>します。</a:t>
            </a:r>
            <a:endParaRPr lang="en-US" altLang="ja-JP" kern="0" spc="-15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37</a:t>
            </a:fld>
            <a:endParaRPr lang="en-US" altLang="ja-JP" dirty="0"/>
          </a:p>
        </p:txBody>
      </p:sp>
      <p:sp>
        <p:nvSpPr>
          <p:cNvPr id="10" name="角丸四角形 9"/>
          <p:cNvSpPr/>
          <p:nvPr/>
        </p:nvSpPr>
        <p:spPr>
          <a:xfrm>
            <a:off x="2469599" y="1429761"/>
            <a:ext cx="945105" cy="2250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5" name="四角形吹き出し 14"/>
          <p:cNvSpPr/>
          <p:nvPr/>
        </p:nvSpPr>
        <p:spPr>
          <a:xfrm>
            <a:off x="4909754" y="1082457"/>
            <a:ext cx="2587571" cy="996393"/>
          </a:xfrm>
          <a:prstGeom prst="wedgeRectCallout">
            <a:avLst>
              <a:gd name="adj1" fmla="val -68362"/>
              <a:gd name="adj2" fmla="val -32851"/>
            </a:avLst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7" name="コンテンツ プレースホルダ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7" b="-852"/>
          <a:stretch/>
        </p:blipFill>
        <p:spPr bwMode="auto">
          <a:xfrm>
            <a:off x="4977045" y="1102792"/>
            <a:ext cx="2497044" cy="88604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453120" y="2001552"/>
            <a:ext cx="2678720" cy="22570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216448" y="1751225"/>
            <a:ext cx="1518044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 bwMode="white">
          <a:xfrm>
            <a:off x="1249327" y="2018456"/>
            <a:ext cx="1522473" cy="1954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922150" y="1223755"/>
            <a:ext cx="765085" cy="6750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17" name="コンテンツ プレースホルダ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9" t="16903" r="35766" b="21622"/>
          <a:stretch/>
        </p:blipFill>
        <p:spPr bwMode="auto">
          <a:xfrm>
            <a:off x="4684512" y="3660804"/>
            <a:ext cx="585065" cy="5400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9990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38</a:t>
            </a:fld>
            <a:endParaRPr lang="en-US" altLang="ja-JP" dirty="0"/>
          </a:p>
        </p:txBody>
      </p:sp>
      <p:sp>
        <p:nvSpPr>
          <p:cNvPr id="6" name="コンテンツ プレースホルダー 10"/>
          <p:cNvSpPr txBox="1">
            <a:spLocks/>
          </p:cNvSpPr>
          <p:nvPr/>
        </p:nvSpPr>
        <p:spPr bwMode="auto">
          <a:xfrm>
            <a:off x="4571998" y="1060501"/>
            <a:ext cx="4500501" cy="51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800"/>
              </a:spcAft>
              <a:buFontTx/>
              <a:buNone/>
            </a:pPr>
            <a:r>
              <a:rPr lang="ja-JP" altLang="en-US" kern="0" spc="-150" dirty="0"/>
              <a:t>招待が送られた生徒には</a:t>
            </a:r>
            <a:br>
              <a:rPr lang="en-US" altLang="ja-JP" kern="0" spc="-150" dirty="0"/>
            </a:br>
            <a:r>
              <a:rPr lang="ja-JP" altLang="en-US" kern="0" spc="-150" dirty="0"/>
              <a:t>左図のメールが届きます。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ja-JP" altLang="en-US" b="1" kern="0" spc="-150" dirty="0"/>
              <a:t>生徒はメール内のアドレスをタップすると、ミーティング参加申請できます</a:t>
            </a:r>
            <a:r>
              <a:rPr lang="ja-JP" altLang="en-US" kern="0" spc="-150" dirty="0"/>
              <a:t>。</a:t>
            </a:r>
            <a:endParaRPr lang="en-US" altLang="ja-JP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sz="2000" kern="0" spc="-150" dirty="0"/>
              <a:t>※</a:t>
            </a:r>
            <a:r>
              <a:rPr lang="ja-JP" altLang="en-US" sz="2000" kern="0" spc="-150" dirty="0"/>
              <a:t>アドレスをタップ後、先生が許可</a:t>
            </a:r>
            <a:br>
              <a:rPr lang="en-US" altLang="ja-JP" sz="2000" kern="0" spc="-150" dirty="0"/>
            </a:br>
            <a:r>
              <a:rPr lang="ja-JP" altLang="en-US" sz="2000" kern="0" spc="-150" dirty="0"/>
              <a:t>　するとミーティングに参加できます。</a:t>
            </a:r>
            <a:endParaRPr lang="en-US" altLang="ja-JP" sz="2000" kern="0" spc="-150" dirty="0"/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en-US" altLang="ja-JP" sz="2000" kern="0" spc="-150" dirty="0"/>
              <a:t>※</a:t>
            </a:r>
            <a:r>
              <a:rPr lang="ja-JP" altLang="en-US" sz="2000" kern="0" spc="-150" dirty="0"/>
              <a:t>スムーズなミーティング開始のため、　</a:t>
            </a:r>
            <a:br>
              <a:rPr lang="en-US" altLang="ja-JP" sz="2000" kern="0" spc="-150" dirty="0"/>
            </a:br>
            <a:r>
              <a:rPr lang="ja-JP" altLang="en-US" sz="2000" kern="0" spc="-150" dirty="0"/>
              <a:t>　生徒端末へ</a:t>
            </a:r>
            <a:r>
              <a:rPr lang="en-US" altLang="ja-JP" sz="2000" kern="0" spc="-150" dirty="0"/>
              <a:t>zoom</a:t>
            </a:r>
            <a:r>
              <a:rPr lang="ja-JP" altLang="en-US" sz="2000" kern="0" spc="-150" dirty="0"/>
              <a:t>を事前インストール</a:t>
            </a:r>
            <a:br>
              <a:rPr lang="en-US" altLang="ja-JP" sz="2000" kern="0" spc="-150" dirty="0"/>
            </a:br>
            <a:r>
              <a:rPr lang="ja-JP" altLang="en-US" sz="2000" kern="0" spc="-150" dirty="0"/>
              <a:t>　しておくことをおすすめします。</a:t>
            </a:r>
            <a:br>
              <a:rPr lang="en-US" altLang="ja-JP" sz="2000" kern="0" spc="-150" dirty="0"/>
            </a:br>
            <a:r>
              <a:rPr lang="ja-JP" altLang="en-US" sz="2000" kern="0" spc="-150" dirty="0"/>
              <a:t>　</a:t>
            </a:r>
            <a:r>
              <a:rPr lang="ja-JP" altLang="en-US" sz="1600" kern="0" spc="-150" dirty="0"/>
              <a:t>（生徒のアカウント取得は不要です）</a:t>
            </a:r>
            <a:endParaRPr lang="en-US" altLang="ja-JP" sz="1600" kern="0" spc="-15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35" y="1718810"/>
            <a:ext cx="4107260" cy="34203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正方形/長方形 6"/>
          <p:cNvSpPr/>
          <p:nvPr/>
        </p:nvSpPr>
        <p:spPr bwMode="white">
          <a:xfrm>
            <a:off x="831023" y="1988840"/>
            <a:ext cx="1173399" cy="18630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ja-JP" sz="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正方形/長方形 8"/>
          <p:cNvSpPr/>
          <p:nvPr/>
        </p:nvSpPr>
        <p:spPr bwMode="white">
          <a:xfrm>
            <a:off x="834963" y="2311400"/>
            <a:ext cx="1169460" cy="13377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ja-JP" sz="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********************</a:t>
            </a:r>
            <a:r>
              <a:rPr kumimoji="1" lang="en-US" altLang="ja-JP" sz="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@*****.**.**</a:t>
            </a:r>
            <a:endParaRPr kumimoji="1" lang="ja-JP" altLang="en-US" sz="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371083" y="4850287"/>
            <a:ext cx="1935215" cy="1088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 bwMode="white">
          <a:xfrm>
            <a:off x="1236068" y="5004175"/>
            <a:ext cx="1935215" cy="1088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グループ化 15"/>
          <p:cNvGrpSpPr/>
          <p:nvPr/>
        </p:nvGrpSpPr>
        <p:grpSpPr bwMode="white">
          <a:xfrm>
            <a:off x="746575" y="2621483"/>
            <a:ext cx="3468654" cy="312462"/>
            <a:chOff x="746575" y="2621483"/>
            <a:chExt cx="3468654" cy="312462"/>
          </a:xfrm>
        </p:grpSpPr>
        <p:sp>
          <p:nvSpPr>
            <p:cNvPr id="14" name="正方形/長方形 13"/>
            <p:cNvSpPr/>
            <p:nvPr/>
          </p:nvSpPr>
          <p:spPr bwMode="white">
            <a:xfrm>
              <a:off x="746575" y="2767733"/>
              <a:ext cx="2160240" cy="166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white">
            <a:xfrm>
              <a:off x="2054989" y="2621483"/>
              <a:ext cx="2160240" cy="166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4026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/>
          <p:nvPr/>
        </p:nvPicPr>
        <p:blipFill>
          <a:blip r:embed="rId2"/>
          <a:stretch>
            <a:fillRect/>
          </a:stretch>
        </p:blipFill>
        <p:spPr>
          <a:xfrm>
            <a:off x="639033" y="3008850"/>
            <a:ext cx="2206057" cy="2338705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9" name="グループ化 8"/>
          <p:cNvGrpSpPr/>
          <p:nvPr/>
        </p:nvGrpSpPr>
        <p:grpSpPr>
          <a:xfrm>
            <a:off x="1214624" y="3008850"/>
            <a:ext cx="3570021" cy="3255859"/>
            <a:chOff x="1214624" y="3008850"/>
            <a:chExt cx="3570021" cy="3255859"/>
          </a:xfrm>
        </p:grpSpPr>
        <p:pic>
          <p:nvPicPr>
            <p:cNvPr id="7" name="図 6" descr="Zoom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4624" y="3008850"/>
              <a:ext cx="3570021" cy="3255859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563407" y="4114704"/>
              <a:ext cx="259228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ミーティング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ID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550700" y="4599130"/>
              <a:ext cx="259228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個人名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準備② 生徒を招待する／生徒ログイン時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530" y="1493430"/>
            <a:ext cx="8775524" cy="1260495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ミーティング</a:t>
            </a:r>
            <a:r>
              <a:rPr kumimoji="1" lang="en-US" altLang="ja-JP" dirty="0"/>
              <a:t>ID</a:t>
            </a:r>
            <a:r>
              <a:rPr lang="ja-JP" altLang="en-US" dirty="0"/>
              <a:t>･</a:t>
            </a:r>
            <a:r>
              <a:rPr lang="en-US" altLang="ja-JP" dirty="0"/>
              <a:t>PASS</a:t>
            </a:r>
            <a:r>
              <a:rPr lang="ja-JP" altLang="en-US" dirty="0"/>
              <a:t>を求められた場合、</a:t>
            </a:r>
            <a:br>
              <a:rPr lang="en-US" altLang="ja-JP" dirty="0"/>
            </a:br>
            <a:r>
              <a:rPr lang="ja-JP" altLang="en-US" dirty="0"/>
              <a:t>先生からの案内に表示された</a:t>
            </a:r>
            <a:r>
              <a:rPr lang="en-US" altLang="ja-JP" dirty="0"/>
              <a:t>IDPASS</a:t>
            </a:r>
            <a:r>
              <a:rPr lang="ja-JP" altLang="en-US" dirty="0"/>
              <a:t>を入力して</a:t>
            </a:r>
            <a:br>
              <a:rPr lang="en-US" altLang="ja-JP" dirty="0"/>
            </a:br>
            <a:r>
              <a:rPr kumimoji="1" lang="ja-JP" altLang="en-US" dirty="0"/>
              <a:t>ミーティングに参加申請</a:t>
            </a:r>
            <a:r>
              <a:rPr lang="ja-JP" altLang="en-US" dirty="0"/>
              <a:t>します</a:t>
            </a:r>
            <a:r>
              <a:rPr kumimoji="1" lang="ja-JP" altLang="en-US" dirty="0"/>
              <a:t>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39</a:t>
            </a:fld>
            <a:endParaRPr lang="en-US" altLang="ja-JP" dirty="0"/>
          </a:p>
        </p:txBody>
      </p:sp>
      <p:sp>
        <p:nvSpPr>
          <p:cNvPr id="8" name="角丸四角形 7"/>
          <p:cNvSpPr/>
          <p:nvPr/>
        </p:nvSpPr>
        <p:spPr>
          <a:xfrm>
            <a:off x="1376645" y="4045033"/>
            <a:ext cx="3240360" cy="99155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5850476" y="2736317"/>
            <a:ext cx="2717180" cy="3528392"/>
            <a:chOff x="310182" y="2708920"/>
            <a:chExt cx="2717180" cy="3528392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3528" y="2708920"/>
              <a:ext cx="2703834" cy="3528392"/>
            </a:xfrm>
            <a:prstGeom prst="rect">
              <a:avLst/>
            </a:prstGeom>
          </p:spPr>
        </p:pic>
        <p:sp>
          <p:nvSpPr>
            <p:cNvPr id="14" name="角丸四角形 13"/>
            <p:cNvSpPr/>
            <p:nvPr/>
          </p:nvSpPr>
          <p:spPr>
            <a:xfrm>
              <a:off x="310182" y="4679073"/>
              <a:ext cx="2690504" cy="1096463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40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0" dirty="0"/>
              <a:t>zoom</a:t>
            </a:r>
            <a:r>
              <a:rPr lang="ja-JP" altLang="en-US" b="0" dirty="0"/>
              <a:t>のインストール</a:t>
            </a:r>
            <a:endParaRPr kumimoji="1" lang="ja-JP" altLang="en-US" b="0" dirty="0"/>
          </a:p>
        </p:txBody>
      </p:sp>
      <p:pic>
        <p:nvPicPr>
          <p:cNvPr id="12" name="コンテンツ プレースホルダー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77" y="4059070"/>
            <a:ext cx="1442328" cy="1442328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887976"/>
            <a:ext cx="4341750" cy="5421344"/>
          </a:xfrm>
          <a:prstGeom prst="rect">
            <a:avLst/>
          </a:prstGeom>
          <a:noFill/>
        </p:spPr>
        <p:txBody>
          <a:bodyPr wrap="none" lIns="36000" tIns="36000" rIns="36000" bIns="36000" rtlCol="0" anchor="ctr">
            <a:noAutofit/>
          </a:bodyPr>
          <a:lstStyle/>
          <a:p>
            <a:pPr>
              <a:spcAft>
                <a:spcPts val="600"/>
              </a:spcAft>
            </a:pPr>
            <a:r>
              <a:rPr kumimoji="1" lang="ja-JP" altLang="en-US" sz="3200" b="1" dirty="0">
                <a:latin typeface="+mn-ea"/>
                <a:ea typeface="+mn-ea"/>
              </a:rPr>
              <a:t>「</a:t>
            </a:r>
            <a:r>
              <a:rPr kumimoji="1" lang="en-US" altLang="ja-JP" sz="3200" b="1" dirty="0">
                <a:latin typeface="+mn-ea"/>
                <a:ea typeface="+mn-ea"/>
              </a:rPr>
              <a:t>play</a:t>
            </a:r>
            <a:r>
              <a:rPr kumimoji="1" lang="ja-JP" altLang="en-US" sz="3200" b="1" dirty="0">
                <a:latin typeface="+mn-ea"/>
                <a:ea typeface="+mn-ea"/>
              </a:rPr>
              <a:t>ストア」</a:t>
            </a:r>
            <a:r>
              <a:rPr kumimoji="1" lang="ja-JP" altLang="en-US" sz="2000" b="1" dirty="0">
                <a:latin typeface="+mn-ea"/>
                <a:ea typeface="+mn-ea"/>
              </a:rPr>
              <a:t>（</a:t>
            </a:r>
            <a:r>
              <a:rPr kumimoji="1" lang="en-US" altLang="ja-JP" sz="2000" b="1" dirty="0">
                <a:latin typeface="+mn-ea"/>
                <a:ea typeface="+mn-ea"/>
              </a:rPr>
              <a:t>android</a:t>
            </a:r>
            <a:r>
              <a:rPr kumimoji="1" lang="ja-JP" altLang="en-US" sz="2000" b="1" dirty="0">
                <a:latin typeface="+mn-ea"/>
                <a:ea typeface="+mn-ea"/>
              </a:rPr>
              <a:t>）</a:t>
            </a:r>
            <a:endParaRPr kumimoji="1" lang="en-US" altLang="ja-JP" sz="2000" b="1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lang="ja-JP" altLang="en-US" sz="3200" b="1" dirty="0">
                <a:latin typeface="+mn-ea"/>
                <a:ea typeface="+mn-ea"/>
              </a:rPr>
              <a:t>「</a:t>
            </a:r>
            <a:r>
              <a:rPr lang="en-US" altLang="ja-JP" sz="3200" b="1" dirty="0">
                <a:latin typeface="+mn-ea"/>
                <a:ea typeface="+mn-ea"/>
              </a:rPr>
              <a:t>App store</a:t>
            </a:r>
            <a:r>
              <a:rPr lang="ja-JP" altLang="en-US" sz="3200" b="1" dirty="0">
                <a:latin typeface="+mn-ea"/>
                <a:ea typeface="+mn-ea"/>
              </a:rPr>
              <a:t>」</a:t>
            </a:r>
            <a:r>
              <a:rPr lang="ja-JP" altLang="en-US" sz="2000" b="1" dirty="0">
                <a:latin typeface="+mn-ea"/>
                <a:ea typeface="+mn-ea"/>
              </a:rPr>
              <a:t>（</a:t>
            </a:r>
            <a:r>
              <a:rPr lang="en-US" altLang="ja-JP" sz="2000" b="1" dirty="0">
                <a:latin typeface="+mn-ea"/>
                <a:ea typeface="+mn-ea"/>
              </a:rPr>
              <a:t>iOS</a:t>
            </a:r>
            <a:r>
              <a:rPr lang="ja-JP" altLang="en-US" sz="2000" b="1" dirty="0">
                <a:latin typeface="+mn-ea"/>
                <a:ea typeface="+mn-ea"/>
              </a:rPr>
              <a:t>）</a:t>
            </a:r>
            <a:endParaRPr lang="en-US" altLang="ja-JP" sz="2000" b="1" dirty="0">
              <a:latin typeface="+mn-ea"/>
              <a:ea typeface="+mn-ea"/>
            </a:endParaRPr>
          </a:p>
          <a:p>
            <a:pPr>
              <a:spcAft>
                <a:spcPts val="600"/>
              </a:spcAft>
            </a:pPr>
            <a:r>
              <a:rPr kumimoji="1" lang="ja-JP" altLang="en-US" sz="3200" dirty="0">
                <a:latin typeface="+mn-ea"/>
                <a:ea typeface="+mn-ea"/>
              </a:rPr>
              <a:t>をタップします。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1581" y="1412776"/>
            <a:ext cx="1319120" cy="14400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760236" y="2888454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/>
              <a:t>Play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ストア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00312" y="5696765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/>
              <a:t>App store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9585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00" y="1115566"/>
            <a:ext cx="3324810" cy="50056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40</a:t>
            </a:fld>
            <a:endParaRPr lang="en-US" altLang="ja-JP" dirty="0"/>
          </a:p>
        </p:txBody>
      </p:sp>
      <p:sp>
        <p:nvSpPr>
          <p:cNvPr id="6" name="コンテンツ プレースホルダー 10"/>
          <p:cNvSpPr txBox="1">
            <a:spLocks/>
          </p:cNvSpPr>
          <p:nvPr/>
        </p:nvSpPr>
        <p:spPr bwMode="auto">
          <a:xfrm>
            <a:off x="4752020" y="2078850"/>
            <a:ext cx="4320480" cy="414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kern="0" dirty="0"/>
              <a:t>生徒の参加申請後、</a:t>
            </a:r>
            <a:br>
              <a:rPr lang="en-US" altLang="ja-JP" kern="0" dirty="0"/>
            </a:br>
            <a:r>
              <a:rPr lang="ja-JP" altLang="en-US" kern="0" dirty="0"/>
              <a:t>先生端末の参加者画面</a:t>
            </a:r>
            <a:br>
              <a:rPr lang="en-US" altLang="ja-JP" kern="0" dirty="0"/>
            </a:br>
            <a:r>
              <a:rPr lang="ja-JP" altLang="en-US" b="1" kern="0" dirty="0"/>
              <a:t>「待機中」に名前が表示</a:t>
            </a:r>
            <a:r>
              <a:rPr lang="ja-JP" altLang="en-US" kern="0" dirty="0"/>
              <a:t>されます。</a:t>
            </a:r>
            <a:endParaRPr lang="en-US" altLang="ja-JP" kern="0" dirty="0"/>
          </a:p>
          <a:p>
            <a:pPr marL="0" indent="0">
              <a:buFontTx/>
              <a:buNone/>
            </a:pPr>
            <a:r>
              <a:rPr lang="ja-JP" altLang="en-US" kern="0" dirty="0"/>
              <a:t>「</a:t>
            </a:r>
            <a:r>
              <a:rPr lang="ja-JP" altLang="en-US" b="1" kern="0" dirty="0"/>
              <a:t>許可する」をタップするとミーティング</a:t>
            </a:r>
            <a:r>
              <a:rPr lang="ja-JP" altLang="en-US" kern="0" dirty="0"/>
              <a:t>に参加できます。</a:t>
            </a:r>
            <a:endParaRPr lang="en-US" altLang="ja-JP" kern="0" dirty="0"/>
          </a:p>
          <a:p>
            <a:pPr marL="0" indent="0">
              <a:buFontTx/>
              <a:buNone/>
            </a:pPr>
            <a:r>
              <a:rPr lang="en-US" altLang="ja-JP" sz="2000" kern="0" dirty="0"/>
              <a:t>※</a:t>
            </a:r>
            <a:r>
              <a:rPr lang="ja-JP" altLang="en-US" sz="2000" kern="0" dirty="0"/>
              <a:t>意図した方以外の参加が無いよう　</a:t>
            </a:r>
            <a:br>
              <a:rPr lang="en-US" altLang="ja-JP" sz="2000" kern="0" dirty="0"/>
            </a:br>
            <a:r>
              <a:rPr lang="ja-JP" altLang="en-US" sz="2000" kern="0" dirty="0"/>
              <a:t>　必ず名前をご確認ください。</a:t>
            </a:r>
            <a:endParaRPr lang="en-US" altLang="ja-JP" sz="2000" kern="0" dirty="0"/>
          </a:p>
        </p:txBody>
      </p:sp>
      <p:sp>
        <p:nvSpPr>
          <p:cNvPr id="7" name="角丸四角形 6"/>
          <p:cNvSpPr/>
          <p:nvPr/>
        </p:nvSpPr>
        <p:spPr>
          <a:xfrm>
            <a:off x="2879944" y="1808820"/>
            <a:ext cx="881966" cy="42332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8" name="四角形吹き出し 7"/>
          <p:cNvSpPr/>
          <p:nvPr/>
        </p:nvSpPr>
        <p:spPr>
          <a:xfrm>
            <a:off x="4909755" y="1082457"/>
            <a:ext cx="1365152" cy="742999"/>
          </a:xfrm>
          <a:prstGeom prst="wedgeRectCallout">
            <a:avLst>
              <a:gd name="adj1" fmla="val -64269"/>
              <a:gd name="adj2" fmla="val 30735"/>
            </a:avLst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9" name="コンテンツ プレースホルダー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22" b="977"/>
          <a:stretch/>
        </p:blipFill>
        <p:spPr bwMode="auto">
          <a:xfrm>
            <a:off x="4954759" y="1105376"/>
            <a:ext cx="1320147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 bwMode="white">
          <a:xfrm>
            <a:off x="951877" y="2573905"/>
            <a:ext cx="2295255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（先生のアカウント名が表示）</a:t>
            </a:r>
          </a:p>
        </p:txBody>
      </p:sp>
      <p:sp>
        <p:nvSpPr>
          <p:cNvPr id="16" name="正方形/長方形 15"/>
          <p:cNvSpPr/>
          <p:nvPr/>
        </p:nvSpPr>
        <p:spPr bwMode="white">
          <a:xfrm>
            <a:off x="951877" y="1943664"/>
            <a:ext cx="1819923" cy="1384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kumimoji="1" lang="ja-JP" alt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（生徒が入力した名前が表示）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442899" y="1756632"/>
            <a:ext cx="2193886" cy="540060"/>
          </a:xfrm>
          <a:prstGeom prst="roundRect">
            <a:avLst>
              <a:gd name="adj" fmla="val 10788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60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44" y="1039425"/>
            <a:ext cx="3205056" cy="51391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先生から生徒を招待する（</a:t>
            </a:r>
            <a:r>
              <a:rPr lang="en-US" altLang="ja-JP" dirty="0"/>
              <a:t>URL</a:t>
            </a:r>
            <a:r>
              <a:rPr lang="ja-JP" altLang="en-US" dirty="0"/>
              <a:t>送付 </a:t>
            </a:r>
            <a:r>
              <a:rPr lang="en-US" altLang="ja-JP" dirty="0"/>
              <a:t>– Android</a:t>
            </a:r>
            <a:r>
              <a:rPr lang="ja-JP" altLang="en-US" dirty="0"/>
              <a:t>）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41</a:t>
            </a:fld>
            <a:endParaRPr lang="en-US" altLang="ja-JP" dirty="0"/>
          </a:p>
        </p:txBody>
      </p:sp>
      <p:sp>
        <p:nvSpPr>
          <p:cNvPr id="6" name="コンテンツ プレースホルダー 10"/>
          <p:cNvSpPr txBox="1">
            <a:spLocks/>
          </p:cNvSpPr>
          <p:nvPr/>
        </p:nvSpPr>
        <p:spPr bwMode="auto">
          <a:xfrm>
            <a:off x="4370501" y="1115535"/>
            <a:ext cx="4485330" cy="522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b="1" kern="0" dirty="0"/>
              <a:t>「閉じる」</a:t>
            </a:r>
            <a:r>
              <a:rPr lang="ja-JP" altLang="en-US" kern="0" dirty="0"/>
              <a:t>をタップすると</a:t>
            </a:r>
            <a:br>
              <a:rPr lang="en-US" altLang="ja-JP" kern="0" dirty="0"/>
            </a:br>
            <a:r>
              <a:rPr lang="ja-JP" altLang="en-US" kern="0" dirty="0"/>
              <a:t>招待した生徒との通話が</a:t>
            </a:r>
            <a:br>
              <a:rPr lang="en-US" altLang="ja-JP" kern="0" dirty="0"/>
            </a:br>
            <a:r>
              <a:rPr lang="ja-JP" altLang="en-US" kern="0" dirty="0"/>
              <a:t>始まります。</a:t>
            </a:r>
            <a:endParaRPr lang="en-US" altLang="ja-JP" kern="0" dirty="0"/>
          </a:p>
        </p:txBody>
      </p:sp>
      <p:sp>
        <p:nvSpPr>
          <p:cNvPr id="8" name="正方形/長方形 7"/>
          <p:cNvSpPr/>
          <p:nvPr/>
        </p:nvSpPr>
        <p:spPr bwMode="white">
          <a:xfrm>
            <a:off x="859973" y="2006507"/>
            <a:ext cx="2295255" cy="1538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（先生のアカウント名が表示）</a:t>
            </a:r>
          </a:p>
        </p:txBody>
      </p:sp>
      <p:sp>
        <p:nvSpPr>
          <p:cNvPr id="9" name="正方形/長方形 8"/>
          <p:cNvSpPr/>
          <p:nvPr/>
        </p:nvSpPr>
        <p:spPr bwMode="white">
          <a:xfrm>
            <a:off x="958992" y="1628800"/>
            <a:ext cx="1857813" cy="1384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kumimoji="1" lang="ja-JP" alt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（生徒が入力した名前が表示）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431540" y="1178750"/>
            <a:ext cx="765085" cy="315543"/>
          </a:xfrm>
          <a:prstGeom prst="roundRect">
            <a:avLst>
              <a:gd name="adj" fmla="val 10788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3" name="四角形吹き出し 2"/>
          <p:cNvSpPr/>
          <p:nvPr/>
        </p:nvSpPr>
        <p:spPr>
          <a:xfrm>
            <a:off x="3986934" y="1507158"/>
            <a:ext cx="3825425" cy="637849"/>
          </a:xfrm>
          <a:prstGeom prst="wedgeRectCallout">
            <a:avLst>
              <a:gd name="adj1" fmla="val -55735"/>
              <a:gd name="adj2" fmla="val 9081"/>
            </a:avLst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 anchorCtr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「参加者」に先生と生徒が表示されていれば通話が開始された状態です。</a:t>
            </a:r>
          </a:p>
        </p:txBody>
      </p:sp>
    </p:spTree>
    <p:extLst>
      <p:ext uri="{BB962C8B-B14F-4D97-AF65-F5344CB8AC3E}">
        <p14:creationId xmlns:p14="http://schemas.microsoft.com/office/powerpoint/2010/main" val="10834897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sz="4400" dirty="0"/>
              <a:t>ミーティング画面と通話終了手順</a:t>
            </a:r>
            <a:endParaRPr kumimoji="1" lang="ja-JP" altLang="en-US" sz="4400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8710613" y="6432550"/>
            <a:ext cx="433387" cy="349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46064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ミーティング画面と通話終了手順（先生用タブレット）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43</a:t>
            </a:fld>
            <a:endParaRPr lang="en-US" altLang="ja-JP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38" y="1269040"/>
            <a:ext cx="2699950" cy="431992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026" y="1269040"/>
            <a:ext cx="2699950" cy="431992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14" y="1269040"/>
            <a:ext cx="2699950" cy="431992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 bwMode="auto">
          <a:xfrm>
            <a:off x="261039" y="5814265"/>
            <a:ext cx="8621926" cy="4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72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kumimoji="1" lang="ja-JP" altLang="en-US" sz="2400" b="0" kern="0" dirty="0">
                <a:latin typeface="+mn-ea"/>
                <a:ea typeface="+mn-ea"/>
              </a:rPr>
              <a:t>通話中の画面は</a:t>
            </a:r>
            <a:r>
              <a:rPr kumimoji="1" lang="en-US" altLang="ja-JP" sz="2400" b="0" kern="0" dirty="0">
                <a:latin typeface="+mn-ea"/>
                <a:ea typeface="+mn-ea"/>
              </a:rPr>
              <a:t>3</a:t>
            </a:r>
            <a:r>
              <a:rPr lang="ja-JP" altLang="en-US" sz="2400" kern="0" dirty="0">
                <a:latin typeface="+mn-ea"/>
                <a:ea typeface="+mn-ea"/>
              </a:rPr>
              <a:t>面あり、左右にスライドし画面遷移できます。</a:t>
            </a:r>
            <a:endParaRPr kumimoji="1" lang="ja-JP" altLang="en-US" sz="2400" b="0" kern="0" dirty="0">
              <a:latin typeface="+mn-ea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311860" y="1808820"/>
            <a:ext cx="2475275" cy="2880320"/>
          </a:xfrm>
          <a:prstGeom prst="rect">
            <a:avLst/>
          </a:prstGeom>
          <a:solidFill>
            <a:schemeClr val="bg1"/>
          </a:solidFill>
          <a:ln w="38100">
            <a:solidFill>
              <a:srgbClr val="009A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通話相手の映像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330359" y="4779150"/>
            <a:ext cx="585065" cy="449770"/>
          </a:xfrm>
          <a:prstGeom prst="rect">
            <a:avLst/>
          </a:prstGeom>
          <a:solidFill>
            <a:schemeClr val="bg1"/>
          </a:solidFill>
          <a:ln w="38100">
            <a:solidFill>
              <a:srgbClr val="009A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自分の映像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82190" y="1811174"/>
            <a:ext cx="2520280" cy="1527816"/>
          </a:xfrm>
          <a:prstGeom prst="rect">
            <a:avLst/>
          </a:prstGeom>
          <a:solidFill>
            <a:schemeClr val="bg1"/>
          </a:solidFill>
          <a:ln w="38100">
            <a:solidFill>
              <a:srgbClr val="009A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自分の映像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282190" y="3428999"/>
            <a:ext cx="2520280" cy="1395155"/>
          </a:xfrm>
          <a:prstGeom prst="rect">
            <a:avLst/>
          </a:prstGeom>
          <a:solidFill>
            <a:schemeClr val="bg1"/>
          </a:solidFill>
          <a:ln w="38100">
            <a:solidFill>
              <a:srgbClr val="009A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通話相手の映像</a:t>
            </a: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4662010" y="1433032"/>
            <a:ext cx="547192" cy="128685"/>
          </a:xfrm>
          <a:prstGeom prst="rect">
            <a:avLst/>
          </a:prstGeom>
          <a:solidFill>
            <a:srgbClr val="010101"/>
          </a:solidFill>
          <a:ln>
            <a:noFill/>
          </a:ln>
        </p:spPr>
        <p:txBody>
          <a:bodyPr vert="horz" wrap="none" lIns="36000" tIns="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600" b="0" kern="0" dirty="0">
                <a:solidFill>
                  <a:schemeClr val="bg1"/>
                </a:solidFill>
              </a:rPr>
              <a:t>xxx-</a:t>
            </a:r>
            <a:r>
              <a:rPr kumimoji="1" lang="en-US" altLang="ja-JP" sz="600" b="0" kern="0" dirty="0" err="1">
                <a:solidFill>
                  <a:schemeClr val="bg1"/>
                </a:solidFill>
              </a:rPr>
              <a:t>xxxx</a:t>
            </a:r>
            <a:r>
              <a:rPr kumimoji="1" lang="en-US" altLang="ja-JP" sz="600" b="0" kern="0" dirty="0">
                <a:solidFill>
                  <a:schemeClr val="bg1"/>
                </a:solidFill>
              </a:rPr>
              <a:t>-</a:t>
            </a:r>
            <a:r>
              <a:rPr kumimoji="1" lang="en-US" altLang="ja-JP" sz="600" b="0" kern="0" dirty="0" err="1">
                <a:solidFill>
                  <a:schemeClr val="bg1"/>
                </a:solidFill>
              </a:rPr>
              <a:t>xxxx</a:t>
            </a:r>
            <a:endParaRPr kumimoji="1" lang="ja-JP" altLang="en-US" sz="600" b="0" kern="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4601007" y="1533601"/>
            <a:ext cx="303537" cy="95199"/>
          </a:xfrm>
          <a:prstGeom prst="rect">
            <a:avLst/>
          </a:prstGeom>
          <a:solidFill>
            <a:srgbClr val="010101"/>
          </a:solidFill>
          <a:ln>
            <a:noFill/>
          </a:ln>
        </p:spPr>
        <p:txBody>
          <a:bodyPr vert="horz" wrap="none" lIns="36000" tIns="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400" b="0" kern="0" dirty="0" err="1">
                <a:solidFill>
                  <a:schemeClr val="bg1"/>
                </a:solidFill>
              </a:rPr>
              <a:t>xxxxxx</a:t>
            </a:r>
            <a:endParaRPr kumimoji="1" lang="ja-JP" altLang="en-US" sz="400" b="0" kern="0" dirty="0">
              <a:solidFill>
                <a:schemeClr val="bg1"/>
              </a:solidFill>
            </a:endParaRPr>
          </a:p>
        </p:txBody>
      </p:sp>
      <p:sp>
        <p:nvSpPr>
          <p:cNvPr id="18" name="四角形吹き出し 17"/>
          <p:cNvSpPr/>
          <p:nvPr/>
        </p:nvSpPr>
        <p:spPr>
          <a:xfrm>
            <a:off x="1331641" y="2573905"/>
            <a:ext cx="1575174" cy="360040"/>
          </a:xfrm>
          <a:prstGeom prst="wedgeRectCallout">
            <a:avLst>
              <a:gd name="adj1" fmla="val -32826"/>
              <a:gd name="adj2" fmla="val 9928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タップするとマイクや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カメラがオンになります。</a:t>
            </a:r>
          </a:p>
        </p:txBody>
      </p:sp>
      <p:sp>
        <p:nvSpPr>
          <p:cNvPr id="20" name="四角形吹き出し 19"/>
          <p:cNvSpPr/>
          <p:nvPr/>
        </p:nvSpPr>
        <p:spPr>
          <a:xfrm>
            <a:off x="3491881" y="4734145"/>
            <a:ext cx="1575174" cy="360040"/>
          </a:xfrm>
          <a:prstGeom prst="wedgeRectCallout">
            <a:avLst>
              <a:gd name="adj1" fmla="val -33632"/>
              <a:gd name="adj2" fmla="val 8164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タップしてマイクや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カメラを</a:t>
            </a:r>
            <a:r>
              <a:rPr kumimoji="1" lang="en-US" altLang="ja-JP" sz="900" dirty="0">
                <a:solidFill>
                  <a:schemeClr val="tx1"/>
                </a:solidFill>
              </a:rPr>
              <a:t>ONOFF</a:t>
            </a:r>
            <a:r>
              <a:rPr kumimoji="1" lang="ja-JP" altLang="en-US" sz="900" dirty="0">
                <a:solidFill>
                  <a:schemeClr val="tx1"/>
                </a:solidFill>
              </a:rPr>
              <a:t>できます。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311860" y="5184195"/>
            <a:ext cx="990110" cy="3482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495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ミーティング画面と通話終了手順（先生用タブレット）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 b="-98"/>
          <a:stretch/>
        </p:blipFill>
        <p:spPr>
          <a:xfrm>
            <a:off x="4572000" y="1970499"/>
            <a:ext cx="3547021" cy="1956977"/>
          </a:xfrm>
          <a:ln w="19050">
            <a:solidFill>
              <a:schemeClr val="tx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44</a:t>
            </a:fld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5" y="1037503"/>
            <a:ext cx="3266758" cy="5226812"/>
          </a:xfrm>
          <a:prstGeom prst="rect">
            <a:avLst/>
          </a:prstGeom>
        </p:spPr>
      </p:pic>
      <p:sp>
        <p:nvSpPr>
          <p:cNvPr id="9" name="四角形吹き出し 8"/>
          <p:cNvSpPr/>
          <p:nvPr/>
        </p:nvSpPr>
        <p:spPr>
          <a:xfrm>
            <a:off x="3986934" y="1032275"/>
            <a:ext cx="1350151" cy="866555"/>
          </a:xfrm>
          <a:prstGeom prst="wedgeRectCallout">
            <a:avLst>
              <a:gd name="adj1" fmla="val -67266"/>
              <a:gd name="adj2" fmla="val -32986"/>
            </a:avLst>
          </a:prstGeom>
          <a:solidFill>
            <a:schemeClr val="bg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423846" y="1185398"/>
            <a:ext cx="338064" cy="21837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" b="-255"/>
          <a:stretch/>
        </p:blipFill>
        <p:spPr>
          <a:xfrm>
            <a:off x="4031940" y="1088740"/>
            <a:ext cx="1305145" cy="725081"/>
          </a:xfrm>
          <a:prstGeom prst="rect">
            <a:avLst/>
          </a:prstGeom>
        </p:spPr>
      </p:pic>
      <p:sp>
        <p:nvSpPr>
          <p:cNvPr id="11" name="角丸四角形 10"/>
          <p:cNvSpPr/>
          <p:nvPr/>
        </p:nvSpPr>
        <p:spPr>
          <a:xfrm flipH="1">
            <a:off x="4481990" y="3506493"/>
            <a:ext cx="3735414" cy="492651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2" name="屈折矢印 11"/>
          <p:cNvSpPr/>
          <p:nvPr/>
        </p:nvSpPr>
        <p:spPr>
          <a:xfrm rot="10800000" flipH="1">
            <a:off x="5337085" y="1344443"/>
            <a:ext cx="1184498" cy="610852"/>
          </a:xfrm>
          <a:prstGeom prst="bentUpArrow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3" name="コンテンツ プレースホルダー 10"/>
          <p:cNvSpPr txBox="1">
            <a:spLocks/>
          </p:cNvSpPr>
          <p:nvPr/>
        </p:nvSpPr>
        <p:spPr bwMode="auto">
          <a:xfrm>
            <a:off x="3806916" y="4539076"/>
            <a:ext cx="5337084" cy="172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sz="2000" kern="0" dirty="0"/>
              <a:t>画面右上の</a:t>
            </a:r>
            <a:r>
              <a:rPr lang="ja-JP" altLang="en-US" sz="2000" b="1" kern="0" dirty="0"/>
              <a:t>「終了」</a:t>
            </a:r>
            <a:r>
              <a:rPr lang="ja-JP" altLang="en-US" sz="2000" kern="0" dirty="0"/>
              <a:t>をタップし、</a:t>
            </a:r>
            <a:br>
              <a:rPr lang="en-US" altLang="ja-JP" sz="2000" kern="0" dirty="0"/>
            </a:br>
            <a:r>
              <a:rPr lang="ja-JP" altLang="en-US" sz="2000" b="1" kern="0" dirty="0"/>
              <a:t>「ミーティングを終了する」</a:t>
            </a:r>
            <a:r>
              <a:rPr lang="ja-JP" altLang="en-US" sz="2000" kern="0" dirty="0"/>
              <a:t>を</a:t>
            </a:r>
            <a:br>
              <a:rPr lang="en-US" altLang="ja-JP" sz="2000" kern="0" dirty="0"/>
            </a:br>
            <a:r>
              <a:rPr lang="ja-JP" altLang="en-US" sz="2000" kern="0" dirty="0"/>
              <a:t>タップするとミーティングが終わります。</a:t>
            </a:r>
            <a:endParaRPr lang="en-US" altLang="ja-JP" sz="2000" kern="0" dirty="0"/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sz="1400" kern="0" dirty="0"/>
              <a:t>　</a:t>
            </a:r>
            <a:r>
              <a:rPr lang="en-US" altLang="ja-JP" sz="1400" kern="0" dirty="0"/>
              <a:t>※</a:t>
            </a:r>
            <a:r>
              <a:rPr lang="ja-JP" altLang="en-US" sz="1400" kern="0" dirty="0"/>
              <a:t>画面下部の</a:t>
            </a:r>
            <a:r>
              <a:rPr lang="ja-JP" altLang="en-US" sz="1400" b="1" kern="0" dirty="0"/>
              <a:t>〇や□をタップしただけでは</a:t>
            </a:r>
            <a:br>
              <a:rPr lang="en-US" altLang="ja-JP" sz="1400" b="1" kern="0" dirty="0"/>
            </a:br>
            <a:r>
              <a:rPr lang="ja-JP" altLang="en-US" sz="1400" b="1" kern="0" dirty="0"/>
              <a:t>　　通話終了されない</a:t>
            </a:r>
            <a:r>
              <a:rPr lang="ja-JP" altLang="en-US" sz="1400" kern="0" dirty="0"/>
              <a:t>のでご注意ください。</a:t>
            </a:r>
            <a:endParaRPr lang="en-US" altLang="ja-JP" sz="1400" kern="0" dirty="0"/>
          </a:p>
        </p:txBody>
      </p:sp>
      <p:sp>
        <p:nvSpPr>
          <p:cNvPr id="14" name="正方形/長方形 13"/>
          <p:cNvSpPr/>
          <p:nvPr/>
        </p:nvSpPr>
        <p:spPr>
          <a:xfrm>
            <a:off x="5342436" y="988696"/>
            <a:ext cx="2964906" cy="45005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1000" kern="0" dirty="0">
                <a:solidFill>
                  <a:schemeClr val="tx1"/>
                </a:solidFill>
              </a:rPr>
              <a:t>※</a:t>
            </a:r>
            <a:r>
              <a:rPr lang="ja-JP" altLang="en-US" sz="1000" kern="0" dirty="0">
                <a:solidFill>
                  <a:schemeClr val="tx1"/>
                </a:solidFill>
              </a:rPr>
              <a:t>「終了」が表示されない場合は画面の</a:t>
            </a:r>
            <a:br>
              <a:rPr lang="en-US" altLang="ja-JP" sz="1000" kern="0" dirty="0">
                <a:solidFill>
                  <a:schemeClr val="tx1"/>
                </a:solidFill>
              </a:rPr>
            </a:br>
            <a:r>
              <a:rPr lang="ja-JP" altLang="en-US" sz="1000" kern="0" dirty="0">
                <a:solidFill>
                  <a:schemeClr val="tx1"/>
                </a:solidFill>
              </a:rPr>
              <a:t>　任意の箇所をタップします。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2196021" y="1268760"/>
            <a:ext cx="547192" cy="128685"/>
          </a:xfrm>
          <a:prstGeom prst="rect">
            <a:avLst/>
          </a:prstGeom>
          <a:solidFill>
            <a:srgbClr val="010101"/>
          </a:solidFill>
          <a:ln>
            <a:noFill/>
          </a:ln>
        </p:spPr>
        <p:txBody>
          <a:bodyPr vert="horz" wrap="none" lIns="36000" tIns="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600" b="0" kern="0" dirty="0">
                <a:solidFill>
                  <a:schemeClr val="bg1"/>
                </a:solidFill>
              </a:rPr>
              <a:t>xxx-</a:t>
            </a:r>
            <a:r>
              <a:rPr kumimoji="1" lang="en-US" altLang="ja-JP" sz="600" b="0" kern="0" dirty="0" err="1">
                <a:solidFill>
                  <a:schemeClr val="bg1"/>
                </a:solidFill>
              </a:rPr>
              <a:t>xxxx</a:t>
            </a:r>
            <a:r>
              <a:rPr kumimoji="1" lang="en-US" altLang="ja-JP" sz="600" b="0" kern="0" dirty="0">
                <a:solidFill>
                  <a:schemeClr val="bg1"/>
                </a:solidFill>
              </a:rPr>
              <a:t>-</a:t>
            </a:r>
            <a:r>
              <a:rPr kumimoji="1" lang="en-US" altLang="ja-JP" sz="600" b="0" kern="0" dirty="0" err="1">
                <a:solidFill>
                  <a:schemeClr val="bg1"/>
                </a:solidFill>
              </a:rPr>
              <a:t>xxxx</a:t>
            </a:r>
            <a:endParaRPr kumimoji="1" lang="ja-JP" altLang="en-US" sz="600" b="0" kern="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2094412" y="1356081"/>
            <a:ext cx="303537" cy="95199"/>
          </a:xfrm>
          <a:prstGeom prst="rect">
            <a:avLst/>
          </a:prstGeom>
          <a:solidFill>
            <a:srgbClr val="010101"/>
          </a:solidFill>
          <a:ln>
            <a:noFill/>
          </a:ln>
        </p:spPr>
        <p:txBody>
          <a:bodyPr vert="horz" wrap="none" lIns="36000" tIns="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kumimoji="1" lang="en-US" altLang="ja-JP" sz="400" b="0" kern="0" dirty="0" err="1">
                <a:solidFill>
                  <a:schemeClr val="bg1"/>
                </a:solidFill>
              </a:rPr>
              <a:t>xxxxxx</a:t>
            </a:r>
            <a:endParaRPr kumimoji="1" lang="ja-JP" altLang="en-US" sz="400" b="0" kern="0" dirty="0">
              <a:solidFill>
                <a:schemeClr val="bg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 flipH="1">
            <a:off x="1896889" y="6092572"/>
            <a:ext cx="1189946" cy="17174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3078618" y="6045067"/>
            <a:ext cx="953322" cy="1647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1651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2590798" y="2653200"/>
            <a:ext cx="6553201" cy="1360800"/>
          </a:xfrm>
        </p:spPr>
        <p:txBody>
          <a:bodyPr anchor="ctr"/>
          <a:lstStyle/>
          <a:p>
            <a:r>
              <a:rPr lang="ja-JP" altLang="en-US" sz="4000" dirty="0"/>
              <a:t>トラブル防止のための</a:t>
            </a:r>
            <a:r>
              <a:rPr lang="en-US" altLang="ja-JP" sz="4000" dirty="0"/>
              <a:t>tips</a:t>
            </a:r>
            <a:endParaRPr kumimoji="1" lang="ja-JP" altLang="en-US" sz="4000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849820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使用におけるセキュリティ上の懸念と対応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3000"/>
              </a:spcAft>
              <a:buNone/>
            </a:pPr>
            <a:r>
              <a:rPr lang="en-US" altLang="ja-JP" dirty="0"/>
              <a:t>Zoom</a:t>
            </a:r>
            <a:r>
              <a:rPr lang="ja-JP" altLang="en-US" dirty="0"/>
              <a:t>のセキュリティ上の問題と対応は現在</a:t>
            </a:r>
            <a:r>
              <a:rPr lang="en-US" altLang="ja-JP" dirty="0"/>
              <a:t>2</a:t>
            </a:r>
            <a:r>
              <a:rPr lang="ja-JP" altLang="en-US" dirty="0"/>
              <a:t>点</a:t>
            </a:r>
            <a:endParaRPr lang="en-US" altLang="ja-JP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dirty="0"/>
              <a:t>プログラム上の脆弱性</a:t>
            </a:r>
            <a:endParaRPr lang="en-US" altLang="ja-JP" dirty="0"/>
          </a:p>
          <a:p>
            <a:pPr lvl="1">
              <a:spcAft>
                <a:spcPts val="1200"/>
              </a:spcAft>
            </a:pPr>
            <a:r>
              <a:rPr lang="ja-JP" altLang="en-US" dirty="0"/>
              <a:t>セキュリティ上の問題</a:t>
            </a:r>
            <a:r>
              <a:rPr lang="ja-JP" altLang="en-US" sz="1400" dirty="0"/>
              <a:t>（どのソフトウェアにも総じて存在）</a:t>
            </a:r>
            <a:endParaRPr lang="en-US" altLang="ja-JP" dirty="0"/>
          </a:p>
          <a:p>
            <a:pPr lvl="1">
              <a:spcAft>
                <a:spcPts val="1200"/>
              </a:spcAft>
            </a:pPr>
            <a:r>
              <a:rPr lang="ja-JP" altLang="en-US" b="1" dirty="0"/>
              <a:t>ソフトウェアアップデート</a:t>
            </a:r>
            <a:r>
              <a:rPr lang="ja-JP" altLang="en-US" dirty="0"/>
              <a:t>にて対処可能</a:t>
            </a:r>
            <a:endParaRPr lang="en-US" altLang="ja-JP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dirty="0"/>
              <a:t>迷惑行為</a:t>
            </a:r>
            <a:endParaRPr lang="en-US" altLang="ja-JP" dirty="0"/>
          </a:p>
          <a:p>
            <a:pPr lvl="1"/>
            <a:r>
              <a:rPr lang="ja-JP" altLang="en-US" dirty="0"/>
              <a:t>第三者が通話中に音声や画像等で通話妨害をする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”zoom bombing”</a:t>
            </a:r>
            <a:r>
              <a:rPr lang="ja-JP" altLang="en-US" dirty="0"/>
              <a:t>）</a:t>
            </a:r>
            <a:endParaRPr lang="en-US" altLang="ja-JP" dirty="0"/>
          </a:p>
          <a:p>
            <a:pPr lvl="1"/>
            <a:r>
              <a:rPr lang="ja-JP" altLang="en-US" b="1" dirty="0"/>
              <a:t>使い方に気をつける</a:t>
            </a:r>
            <a:r>
              <a:rPr lang="ja-JP" altLang="en-US" dirty="0"/>
              <a:t>ことで回避可能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18465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使用におけるセキュリティ上の懸念と対応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75" y="1043735"/>
            <a:ext cx="8284624" cy="5128465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Zoom</a:t>
            </a:r>
            <a:r>
              <a:rPr lang="ja-JP" altLang="en-US" dirty="0"/>
              <a:t>のプログラム上の脆弱性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ja-JP" altLang="en-US" b="1" dirty="0"/>
              <a:t>ソフトウェアアップデート</a:t>
            </a:r>
            <a:r>
              <a:rPr lang="ja-JP" altLang="en-US" dirty="0"/>
              <a:t>で回避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47</a:t>
            </a:fld>
            <a:endParaRPr lang="en-US" altLang="ja-JP" dirty="0"/>
          </a:p>
        </p:txBody>
      </p:sp>
      <p:sp>
        <p:nvSpPr>
          <p:cNvPr id="24" name="正方形/長方形 23"/>
          <p:cNvSpPr/>
          <p:nvPr/>
        </p:nvSpPr>
        <p:spPr>
          <a:xfrm>
            <a:off x="422275" y="2168860"/>
            <a:ext cx="8284624" cy="41404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r="-98"/>
          <a:stretch/>
        </p:blipFill>
        <p:spPr>
          <a:xfrm>
            <a:off x="3609659" y="2258871"/>
            <a:ext cx="1602270" cy="3429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r="-42" b="-139"/>
          <a:stretch/>
        </p:blipFill>
        <p:spPr>
          <a:xfrm>
            <a:off x="5805103" y="3445624"/>
            <a:ext cx="2852380" cy="87715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グループ化 13"/>
          <p:cNvGrpSpPr/>
          <p:nvPr/>
        </p:nvGrpSpPr>
        <p:grpSpPr>
          <a:xfrm>
            <a:off x="527112" y="3298528"/>
            <a:ext cx="2514718" cy="1350149"/>
            <a:chOff x="437101" y="3298528"/>
            <a:chExt cx="2514718" cy="135014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101" y="3298528"/>
              <a:ext cx="2476788" cy="13501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正方形/長方形 8"/>
            <p:cNvSpPr/>
            <p:nvPr/>
          </p:nvSpPr>
          <p:spPr>
            <a:xfrm>
              <a:off x="2726794" y="3338989"/>
              <a:ext cx="225025" cy="22502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3533197" y="4824154"/>
            <a:ext cx="1755195" cy="3600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 bwMode="auto">
          <a:xfrm>
            <a:off x="899551" y="4865270"/>
            <a:ext cx="1714178" cy="63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none" lIns="36000" tIns="108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右上のアイコン</a:t>
            </a: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b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</a:t>
            </a:r>
            <a:endParaRPr kumimoji="1"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3277384" y="5723687"/>
            <a:ext cx="2329731" cy="63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none" lIns="36000" tIns="108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「アップデートを確認」</a:t>
            </a:r>
            <a:br>
              <a:rPr lang="en-US" altLang="ja-JP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</a:t>
            </a:r>
          </a:p>
        </p:txBody>
      </p:sp>
      <p:cxnSp>
        <p:nvCxnSpPr>
          <p:cNvPr id="15" name="直線矢印コネクタ 14"/>
          <p:cNvCxnSpPr>
            <a:endCxn id="9" idx="2"/>
          </p:cNvCxnSpPr>
          <p:nvPr/>
        </p:nvCxnSpPr>
        <p:spPr>
          <a:xfrm flipV="1">
            <a:off x="2188275" y="3564014"/>
            <a:ext cx="741043" cy="13206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 bwMode="auto">
          <a:xfrm>
            <a:off x="5787135" y="4864415"/>
            <a:ext cx="2945284" cy="113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none" lIns="36000" tIns="108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「最新の状態を保っています」</a:t>
            </a:r>
            <a:br>
              <a:rPr lang="en-US" altLang="ja-JP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が表示されれば</a:t>
            </a: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>
              <a:spcAft>
                <a:spcPts val="0"/>
              </a:spcAft>
            </a:pPr>
            <a:r>
              <a:rPr kumimoji="1" lang="en-US" altLang="ja-JP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アップデートがある場合</a:t>
            </a:r>
            <a:br>
              <a:rPr kumimoji="1" lang="en-US" altLang="ja-JP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更新</a:t>
            </a:r>
            <a:r>
              <a:rPr kumimoji="1"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を実施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5967155" y="3834045"/>
            <a:ext cx="15301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 bwMode="auto">
          <a:xfrm>
            <a:off x="527111" y="2247034"/>
            <a:ext cx="1786881" cy="39162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horz" wrap="none" lIns="72000" tIns="108000" rIns="72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アップデート手順</a:t>
            </a:r>
            <a:endParaRPr kumimoji="1"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91076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使用におけるセキュリティ上の懸念と対応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75" y="1043735"/>
            <a:ext cx="8284624" cy="512846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ja-JP" altLang="en-US" dirty="0"/>
              <a:t>迷惑行為（</a:t>
            </a:r>
            <a:r>
              <a:rPr lang="en-US" altLang="ja-JP" dirty="0"/>
              <a:t>zoom bombing</a:t>
            </a:r>
            <a:r>
              <a:rPr lang="ja-JP" altLang="en-US" dirty="0"/>
              <a:t>）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	</a:t>
            </a:r>
            <a:r>
              <a:rPr lang="ja-JP" altLang="en-US" b="1" dirty="0"/>
              <a:t>使い方に気をつけること</a:t>
            </a:r>
            <a:r>
              <a:rPr lang="ja-JP" altLang="en-US" dirty="0"/>
              <a:t>で回避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endParaRPr lang="en-US" altLang="ja-JP" dirty="0"/>
          </a:p>
          <a:p>
            <a:pPr marL="0" indent="0">
              <a:spcAft>
                <a:spcPts val="3000"/>
              </a:spcAft>
              <a:buNone/>
            </a:pPr>
            <a:r>
              <a:rPr lang="ja-JP" altLang="en-US" dirty="0"/>
              <a:t>気をつけることは以下</a:t>
            </a:r>
            <a:r>
              <a:rPr lang="en-US" altLang="ja-JP" dirty="0"/>
              <a:t>2</a:t>
            </a:r>
            <a:r>
              <a:rPr lang="ja-JP" altLang="en-US" dirty="0"/>
              <a:t>点。</a:t>
            </a:r>
            <a:endParaRPr lang="en-US" altLang="ja-JP" dirty="0"/>
          </a:p>
          <a:p>
            <a:pPr marL="1163638" indent="-514350">
              <a:spcAft>
                <a:spcPts val="1200"/>
              </a:spcAft>
              <a:buFont typeface="+mj-lt"/>
              <a:buAutoNum type="arabicPeriod"/>
            </a:pPr>
            <a:r>
              <a:rPr lang="ja-JP" altLang="en-US" dirty="0"/>
              <a:t>外部の人間が通話に入らないようにする </a:t>
            </a:r>
            <a:endParaRPr lang="en-US" altLang="ja-JP" dirty="0"/>
          </a:p>
          <a:p>
            <a:pPr marL="1163638" indent="-514350">
              <a:spcAft>
                <a:spcPts val="1200"/>
              </a:spcAft>
              <a:buFont typeface="+mj-lt"/>
              <a:buAutoNum type="arabicPeriod"/>
            </a:pPr>
            <a:r>
              <a:rPr lang="ja-JP" altLang="en-US" dirty="0"/>
              <a:t>妨害されたときの対処を確認しておく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360709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使用におけるセキュリティ上の懸念と対応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75" y="998730"/>
            <a:ext cx="8425200" cy="517347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1.</a:t>
            </a:r>
            <a:r>
              <a:rPr lang="ja-JP" altLang="en-US" dirty="0"/>
              <a:t> 外部の人間が通話に入らないようにする　</a:t>
            </a:r>
            <a:endParaRPr lang="en-US" altLang="ja-JP" dirty="0"/>
          </a:p>
          <a:p>
            <a:pPr>
              <a:spcAft>
                <a:spcPts val="1200"/>
              </a:spcAft>
            </a:pPr>
            <a:r>
              <a:rPr lang="ja-JP" altLang="en-US" sz="2400" dirty="0"/>
              <a:t>ミーティング</a:t>
            </a:r>
            <a:r>
              <a:rPr lang="en-US" altLang="ja-JP" sz="2400" dirty="0"/>
              <a:t>ID</a:t>
            </a:r>
            <a:r>
              <a:rPr lang="ja-JP" altLang="en-US" sz="2400" dirty="0"/>
              <a:t>やパスワード、</a:t>
            </a:r>
            <a:r>
              <a:rPr lang="en-US" altLang="ja-JP" sz="2400" dirty="0"/>
              <a:t>URL</a:t>
            </a:r>
            <a:r>
              <a:rPr lang="ja-JP" altLang="en-US" sz="2400" dirty="0"/>
              <a:t>が外部に漏れないよう管理する </a:t>
            </a:r>
            <a:endParaRPr lang="en-US" altLang="ja-JP" sz="2400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sz="1800" dirty="0"/>
              <a:t>	</a:t>
            </a:r>
            <a:r>
              <a:rPr lang="ja-JP" altLang="en-US" sz="1800" dirty="0"/>
              <a:t>生徒へミーティング</a:t>
            </a:r>
            <a:r>
              <a:rPr lang="en-US" altLang="ja-JP" sz="1800" dirty="0"/>
              <a:t>ID</a:t>
            </a:r>
            <a:r>
              <a:rPr lang="ja-JP" altLang="en-US" sz="1800" dirty="0"/>
              <a:t>やパスワードを通知する際、</a:t>
            </a:r>
            <a:br>
              <a:rPr lang="en-US" altLang="ja-JP" sz="1800" dirty="0"/>
            </a:br>
            <a:r>
              <a:rPr lang="en-US" altLang="ja-JP" sz="1800" dirty="0"/>
              <a:t>	</a:t>
            </a:r>
            <a:r>
              <a:rPr lang="ja-JP" altLang="en-US" sz="1800" dirty="0"/>
              <a:t>必要な生徒のみに通知する（外部公開された</a:t>
            </a:r>
            <a:r>
              <a:rPr lang="en-US" altLang="ja-JP" sz="1800" dirty="0"/>
              <a:t>HP</a:t>
            </a:r>
            <a:r>
              <a:rPr lang="ja-JP" altLang="en-US" sz="1800" dirty="0"/>
              <a:t>や</a:t>
            </a:r>
            <a:r>
              <a:rPr lang="en-US" altLang="ja-JP" sz="1800" dirty="0"/>
              <a:t>SNS</a:t>
            </a:r>
            <a:r>
              <a:rPr lang="ja-JP" altLang="en-US" sz="1800" dirty="0" err="1"/>
              <a:t>には</a:t>
            </a:r>
            <a:r>
              <a:rPr lang="ja-JP" altLang="en-US" sz="1800" dirty="0"/>
              <a:t>書かない）。</a:t>
            </a:r>
            <a:br>
              <a:rPr lang="en-US" altLang="ja-JP" sz="1800" dirty="0"/>
            </a:br>
            <a:r>
              <a:rPr lang="en-US" altLang="ja-JP" sz="1800" dirty="0"/>
              <a:t>	</a:t>
            </a:r>
            <a:r>
              <a:rPr lang="ja-JP" altLang="en-US" sz="1800" dirty="0"/>
              <a:t>また、生徒が</a:t>
            </a:r>
            <a:r>
              <a:rPr lang="en-US" altLang="ja-JP" sz="1800" dirty="0"/>
              <a:t>SNS</a:t>
            </a:r>
            <a:r>
              <a:rPr lang="ja-JP" altLang="en-US" sz="1800" dirty="0"/>
              <a:t>等外部に発信しないように注意しておく。</a:t>
            </a:r>
            <a:endParaRPr lang="en-US" altLang="ja-JP" sz="1800" dirty="0"/>
          </a:p>
          <a:p>
            <a:pPr>
              <a:spcAft>
                <a:spcPts val="1200"/>
              </a:spcAft>
            </a:pPr>
            <a:r>
              <a:rPr lang="ja-JP" altLang="en-US" sz="2400" dirty="0"/>
              <a:t>ミーティングロック機能を使う</a:t>
            </a:r>
            <a:endParaRPr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49</a:t>
            </a:fld>
            <a:endParaRPr lang="en-US" altLang="ja-JP" dirty="0"/>
          </a:p>
        </p:txBody>
      </p:sp>
      <p:sp>
        <p:nvSpPr>
          <p:cNvPr id="5" name="コンテンツ プレースホルダー 6"/>
          <p:cNvSpPr txBox="1">
            <a:spLocks/>
          </p:cNvSpPr>
          <p:nvPr/>
        </p:nvSpPr>
        <p:spPr bwMode="auto">
          <a:xfrm>
            <a:off x="4797025" y="4194085"/>
            <a:ext cx="4275475" cy="229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sz="1600" u="sng" kern="0" dirty="0"/>
              <a:t>生徒の招待完了後</a:t>
            </a:r>
            <a:endParaRPr lang="en-US" altLang="ja-JP" sz="1600" u="sng" kern="0" dirty="0"/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sz="1600" b="1" kern="0" dirty="0"/>
              <a:t>ツールバー</a:t>
            </a:r>
            <a:endParaRPr lang="en-US" altLang="ja-JP" sz="1600" b="1" kern="0" dirty="0"/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en-US" altLang="ja-JP" sz="1600" b="1" kern="0" dirty="0"/>
              <a:t>&gt; </a:t>
            </a:r>
            <a:r>
              <a:rPr lang="ja-JP" altLang="en-US" sz="1600" b="1" kern="0" dirty="0"/>
              <a:t>セキュリティ </a:t>
            </a:r>
            <a:br>
              <a:rPr lang="en-US" altLang="ja-JP" sz="1600" b="1" kern="0" dirty="0"/>
            </a:br>
            <a:r>
              <a:rPr lang="en-US" altLang="ja-JP" sz="1600" b="1" kern="0" dirty="0"/>
              <a:t>&gt; </a:t>
            </a:r>
            <a:r>
              <a:rPr lang="ja-JP" altLang="en-US" sz="1600" b="1" kern="0" dirty="0"/>
              <a:t>ミーティングをロックする</a:t>
            </a:r>
            <a:endParaRPr lang="en-US" altLang="ja-JP" sz="1600" b="1" kern="0" dirty="0"/>
          </a:p>
          <a:p>
            <a:pPr marL="0" indent="0">
              <a:buFontTx/>
              <a:buNone/>
            </a:pPr>
            <a:r>
              <a:rPr lang="ja-JP" altLang="en-US" sz="1400" b="1" kern="0" dirty="0"/>
              <a:t>にチェックを入れる</a:t>
            </a:r>
            <a:r>
              <a:rPr lang="ja-JP" altLang="en-US" sz="1400" kern="0" dirty="0"/>
              <a:t>ことで</a:t>
            </a:r>
            <a:br>
              <a:rPr lang="en-US" altLang="ja-JP" sz="1400" kern="0" dirty="0"/>
            </a:br>
            <a:r>
              <a:rPr lang="ja-JP" altLang="en-US" sz="1400" b="1" kern="0" dirty="0"/>
              <a:t>他者がミーティングに入ることを防ぐ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526" y="4329100"/>
            <a:ext cx="3351479" cy="197330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261494" y="4329101"/>
            <a:ext cx="1755195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261494" y="5767156"/>
            <a:ext cx="835231" cy="5337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吹き出し 8"/>
          <p:cNvSpPr/>
          <p:nvPr/>
        </p:nvSpPr>
        <p:spPr>
          <a:xfrm>
            <a:off x="6237185" y="3634441"/>
            <a:ext cx="1935215" cy="580534"/>
          </a:xfrm>
          <a:prstGeom prst="wedgeRectCallout">
            <a:avLst>
              <a:gd name="adj1" fmla="val -33083"/>
              <a:gd name="adj2" fmla="val 82235"/>
            </a:avLst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 anchorCtr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</a:rPr>
              <a:t>招待完了前にロックをすると、生徒も参加できなくなるので</a:t>
            </a:r>
            <a:br>
              <a:rPr lang="en-US" altLang="ja-JP" sz="1100" dirty="0">
                <a:solidFill>
                  <a:schemeClr val="bg1"/>
                </a:solidFill>
              </a:rPr>
            </a:br>
            <a:r>
              <a:rPr lang="ja-JP" altLang="en-US" sz="1100" dirty="0">
                <a:solidFill>
                  <a:schemeClr val="bg1"/>
                </a:solidFill>
              </a:rPr>
              <a:t>ご注意ください。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91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のインストール</a:t>
            </a:r>
            <a:endParaRPr kumimoji="1" lang="ja-JP" altLang="en-US" b="0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530" y="1059474"/>
            <a:ext cx="4230470" cy="4948237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4294967295"/>
          </p:nvPr>
        </p:nvSpPr>
        <p:spPr>
          <a:xfrm>
            <a:off x="0" y="6064250"/>
            <a:ext cx="2925763" cy="38735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800" dirty="0"/>
              <a:t>※</a:t>
            </a:r>
            <a:r>
              <a:rPr lang="ja-JP" altLang="en-US" sz="1800" dirty="0"/>
              <a:t>画面は</a:t>
            </a:r>
            <a:r>
              <a:rPr lang="en-US" altLang="ja-JP" sz="1800" dirty="0"/>
              <a:t>android</a:t>
            </a:r>
            <a:r>
              <a:rPr lang="ja-JP" altLang="en-US" sz="1800" dirty="0"/>
              <a:t>版です。</a:t>
            </a:r>
            <a:endParaRPr kumimoji="1" lang="ja-JP" altLang="en-US" sz="1800" dirty="0"/>
          </a:p>
        </p:txBody>
      </p:sp>
      <p:sp>
        <p:nvSpPr>
          <p:cNvPr id="14" name="正方形/長方形 13"/>
          <p:cNvSpPr/>
          <p:nvPr/>
        </p:nvSpPr>
        <p:spPr>
          <a:xfrm>
            <a:off x="341530" y="1697405"/>
            <a:ext cx="4230470" cy="3936840"/>
          </a:xfrm>
          <a:prstGeom prst="rect">
            <a:avLst/>
          </a:prstGeom>
          <a:solidFill>
            <a:schemeClr val="bg1">
              <a:alpha val="9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27512" y="3629348"/>
            <a:ext cx="4451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n-ea"/>
                <a:ea typeface="+mn-ea"/>
              </a:rPr>
              <a:t>検索ウィンドウに</a:t>
            </a:r>
            <a:br>
              <a:rPr lang="en-US" altLang="ja-JP" sz="2800" dirty="0">
                <a:latin typeface="+mn-ea"/>
                <a:ea typeface="+mn-ea"/>
              </a:rPr>
            </a:br>
            <a:r>
              <a:rPr lang="ja-JP" altLang="en-US" sz="2800" b="1" dirty="0">
                <a:latin typeface="+mn-ea"/>
                <a:ea typeface="+mn-ea"/>
              </a:rPr>
              <a:t>「</a:t>
            </a:r>
            <a:r>
              <a:rPr lang="en-US" altLang="ja-JP" sz="2800" b="1" dirty="0">
                <a:latin typeface="+mn-ea"/>
                <a:ea typeface="+mn-ea"/>
              </a:rPr>
              <a:t>zoom</a:t>
            </a:r>
            <a:r>
              <a:rPr lang="ja-JP" altLang="en-US" sz="2800" b="1" dirty="0">
                <a:latin typeface="+mn-ea"/>
                <a:ea typeface="+mn-ea"/>
              </a:rPr>
              <a:t>」</a:t>
            </a:r>
            <a:r>
              <a:rPr lang="ja-JP" altLang="en-US" sz="2800" dirty="0">
                <a:latin typeface="+mn-ea"/>
                <a:ea typeface="+mn-ea"/>
              </a:rPr>
              <a:t>と入力します。</a:t>
            </a:r>
            <a:endParaRPr lang="en-US" altLang="ja-JP" sz="2800" b="1" dirty="0">
              <a:latin typeface="+mn-ea"/>
              <a:ea typeface="+mn-ea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566555" y="1218488"/>
            <a:ext cx="4095455" cy="39590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/>
          <p:cNvGrpSpPr/>
          <p:nvPr/>
        </p:nvGrpSpPr>
        <p:grpSpPr>
          <a:xfrm>
            <a:off x="5260879" y="864436"/>
            <a:ext cx="3184996" cy="2519933"/>
            <a:chOff x="4539706" y="908720"/>
            <a:chExt cx="3184996" cy="2519933"/>
          </a:xfrm>
        </p:grpSpPr>
        <p:sp>
          <p:nvSpPr>
            <p:cNvPr id="11" name="四角形吹き出し 10"/>
            <p:cNvSpPr/>
            <p:nvPr/>
          </p:nvSpPr>
          <p:spPr>
            <a:xfrm>
              <a:off x="4539706" y="908720"/>
              <a:ext cx="3168352" cy="2519933"/>
            </a:xfrm>
            <a:prstGeom prst="wedgeRectCallout">
              <a:avLst>
                <a:gd name="adj1" fmla="val -78369"/>
                <a:gd name="adj2" fmla="val -3356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" name="コンテンツ プレースホルダー 4"/>
            <p:cNvPicPr>
              <a:picLocks noChangeAspect="1"/>
            </p:cNvPicPr>
            <p:nvPr/>
          </p:nvPicPr>
          <p:blipFill rotWithShape="1">
            <a:blip r:embed="rId3"/>
            <a:srcRect r="-168" b="158"/>
            <a:stretch/>
          </p:blipFill>
          <p:spPr bwMode="auto">
            <a:xfrm>
              <a:off x="4607088" y="981075"/>
              <a:ext cx="3117614" cy="2278849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517486" y="1853321"/>
              <a:ext cx="2046556" cy="663053"/>
            </a:xfrm>
            <a:prstGeom prst="wedgeRectCallout">
              <a:avLst>
                <a:gd name="adj1" fmla="val -33539"/>
                <a:gd name="adj2" fmla="val 75197"/>
              </a:avLst>
            </a:prstGeom>
            <a:solidFill>
              <a:schemeClr val="tx2"/>
            </a:solidFill>
          </p:spPr>
          <p:txBody>
            <a:bodyPr wrap="square" lIns="36000" tIns="72000" rIns="36000" bIns="36000" rtlCol="0">
              <a:spAutoFit/>
            </a:bodyPr>
            <a:lstStyle/>
            <a:p>
              <a:r>
                <a:rPr lang="ja-JP" altLang="en-US" dirty="0">
                  <a:solidFill>
                    <a:schemeClr val="bg1"/>
                  </a:solidFill>
                  <a:latin typeface="+mn-ea"/>
                  <a:ea typeface="+mn-ea"/>
                </a:rPr>
                <a:t>入力予測で</a:t>
              </a:r>
              <a:endParaRPr lang="en-US" altLang="ja-JP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ja-JP" altLang="en-US" dirty="0">
                  <a:solidFill>
                    <a:schemeClr val="bg1"/>
                  </a:solidFill>
                  <a:latin typeface="+mn-ea"/>
                  <a:ea typeface="+mn-ea"/>
                </a:rPr>
                <a:t>「</a:t>
              </a:r>
              <a:r>
                <a:rPr lang="en-US" altLang="ja-JP" dirty="0">
                  <a:solidFill>
                    <a:schemeClr val="bg1"/>
                  </a:solidFill>
                  <a:latin typeface="+mn-ea"/>
                  <a:ea typeface="+mn-ea"/>
                </a:rPr>
                <a:t>ZOOM Cloud Meetings</a:t>
              </a:r>
              <a:r>
                <a:rPr lang="ja-JP" altLang="en-US" dirty="0">
                  <a:solidFill>
                    <a:schemeClr val="bg1"/>
                  </a:solidFill>
                  <a:latin typeface="+mn-ea"/>
                  <a:ea typeface="+mn-ea"/>
                </a:rPr>
                <a:t>」</a:t>
              </a:r>
              <a:endParaRPr lang="en-US" altLang="ja-JP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ja-JP" altLang="en-US" dirty="0">
                  <a:solidFill>
                    <a:schemeClr val="bg1"/>
                  </a:solidFill>
                  <a:latin typeface="+mn-ea"/>
                  <a:ea typeface="+mn-ea"/>
                </a:rPr>
                <a:t>が出てきたらタップ</a:t>
              </a:r>
              <a:endParaRPr lang="en-US" altLang="ja-JP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4777000" y="2588205"/>
              <a:ext cx="2787042" cy="50405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5259786" y="1059474"/>
              <a:ext cx="864096" cy="50405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05585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吹き出し 14"/>
          <p:cNvSpPr/>
          <p:nvPr/>
        </p:nvSpPr>
        <p:spPr>
          <a:xfrm>
            <a:off x="1421649" y="4795649"/>
            <a:ext cx="4227919" cy="821958"/>
          </a:xfrm>
          <a:prstGeom prst="wedgeRectCallout">
            <a:avLst>
              <a:gd name="adj1" fmla="val -33183"/>
              <a:gd name="adj2" fmla="val 73831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Zoom</a:t>
            </a:r>
            <a:r>
              <a:rPr lang="ja-JP" altLang="en-US" dirty="0"/>
              <a:t>使用におけるセキュリティ上の懸念と対応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75" y="998730"/>
            <a:ext cx="8425200" cy="517347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2.</a:t>
            </a:r>
            <a:r>
              <a:rPr lang="ja-JP" altLang="en-US" dirty="0"/>
              <a:t>妨害されたときの対処を確認しておく</a:t>
            </a:r>
            <a:r>
              <a:rPr lang="ja-JP" altLang="en-US" sz="1400" dirty="0"/>
              <a:t>　</a:t>
            </a:r>
            <a:endParaRPr lang="en-US" altLang="ja-JP" sz="1400" dirty="0"/>
          </a:p>
          <a:p>
            <a:pPr>
              <a:spcAft>
                <a:spcPts val="1200"/>
              </a:spcAft>
            </a:pPr>
            <a:r>
              <a:rPr lang="ja-JP" altLang="en-US" sz="2400" dirty="0"/>
              <a:t>参加者を強制的に退出させる</a:t>
            </a:r>
            <a:r>
              <a:rPr lang="ja-JP" altLang="en-US" sz="1400" b="1" dirty="0"/>
              <a:t> </a:t>
            </a:r>
            <a:endParaRPr lang="en-US" altLang="ja-JP" sz="1400" b="1" dirty="0"/>
          </a:p>
          <a:p>
            <a:pPr marL="457200" lvl="1" indent="0">
              <a:spcAft>
                <a:spcPts val="600"/>
              </a:spcAft>
              <a:buNone/>
            </a:pPr>
            <a:r>
              <a:rPr lang="ja-JP" altLang="en-US" sz="1800" dirty="0"/>
              <a:t>ツールバーの</a:t>
            </a:r>
            <a:r>
              <a:rPr lang="ja-JP" altLang="en-US" sz="1800" b="1" dirty="0"/>
              <a:t>「参加者の管理」</a:t>
            </a:r>
            <a:r>
              <a:rPr lang="ja-JP" altLang="en-US" sz="1800" dirty="0"/>
              <a:t>をクリック　　参加者ウィンドウが表示</a:t>
            </a:r>
            <a:endParaRPr lang="en-US" altLang="ja-JP" sz="1800" dirty="0"/>
          </a:p>
          <a:p>
            <a:pPr marL="457200" lvl="1" indent="0">
              <a:spcAft>
                <a:spcPts val="600"/>
              </a:spcAft>
              <a:buNone/>
            </a:pPr>
            <a:r>
              <a:rPr lang="ja-JP" altLang="en-US" sz="1800" b="1" dirty="0"/>
              <a:t>退出させたい参加者の上にポインタを置く</a:t>
            </a:r>
            <a:endParaRPr lang="en-US" altLang="ja-JP" sz="1800" b="1" dirty="0"/>
          </a:p>
          <a:p>
            <a:pPr marL="457200" lvl="1" indent="0">
              <a:spcAft>
                <a:spcPts val="600"/>
              </a:spcAft>
              <a:buNone/>
            </a:pPr>
            <a:r>
              <a:rPr lang="ja-JP" altLang="en-US" sz="1800" b="1" dirty="0"/>
              <a:t>詳細メニューから「削除」</a:t>
            </a:r>
            <a:r>
              <a:rPr lang="ja-JP" altLang="en-US" sz="1800" dirty="0"/>
              <a:t>を選択</a:t>
            </a:r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50</a:t>
            </a:fld>
            <a:endParaRPr lang="en-US" altLang="ja-JP" dirty="0"/>
          </a:p>
        </p:txBody>
      </p:sp>
      <p:pic>
        <p:nvPicPr>
          <p:cNvPr id="9" name="図 8" descr="画面の領域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803" y="5878009"/>
            <a:ext cx="5033620" cy="2941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r="53"/>
          <a:stretch/>
        </p:blipFill>
        <p:spPr>
          <a:xfrm>
            <a:off x="5649569" y="3429001"/>
            <a:ext cx="3107089" cy="27640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 descr="画面の領域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079"/>
          <a:stretch/>
        </p:blipFill>
        <p:spPr>
          <a:xfrm>
            <a:off x="1484524" y="4795649"/>
            <a:ext cx="4050452" cy="675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正方形/長方形 11"/>
          <p:cNvSpPr/>
          <p:nvPr/>
        </p:nvSpPr>
        <p:spPr>
          <a:xfrm>
            <a:off x="2632152" y="4774804"/>
            <a:ext cx="1354783" cy="6959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871700" y="5834663"/>
            <a:ext cx="1890210" cy="35838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992380" y="3789040"/>
            <a:ext cx="750055" cy="4050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5427095" y="2258870"/>
            <a:ext cx="270030" cy="270030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 flipV="1">
            <a:off x="8504148" y="3974590"/>
            <a:ext cx="135015" cy="32031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2984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noFill/>
        </p:spPr>
        <p:txBody>
          <a:bodyPr anchor="ctr"/>
          <a:lstStyle/>
          <a:p>
            <a:pPr marL="0" indent="0">
              <a:spcAft>
                <a:spcPts val="1200"/>
              </a:spcAft>
              <a:buNone/>
            </a:pPr>
            <a:r>
              <a:rPr lang="en-US" altLang="ja-JP" dirty="0"/>
              <a:t>Zoom</a:t>
            </a:r>
            <a:r>
              <a:rPr lang="ja-JP" altLang="en-US" dirty="0"/>
              <a:t>は</a:t>
            </a:r>
            <a:r>
              <a:rPr lang="ja-JP" altLang="en-US" b="1" dirty="0"/>
              <a:t>電話を介した通話</a:t>
            </a:r>
            <a:r>
              <a:rPr lang="ja-JP" altLang="en-US" dirty="0"/>
              <a:t>も可能です。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電話を介した通話は電話料金がかかり、</a:t>
            </a:r>
            <a:br>
              <a:rPr lang="en-US" altLang="ja-JP" b="1" dirty="0"/>
            </a:br>
            <a:r>
              <a:rPr lang="ja-JP" altLang="en-US" b="1" dirty="0"/>
              <a:t>設定によっては国際電話扱い</a:t>
            </a:r>
            <a:r>
              <a:rPr lang="ja-JP" altLang="en-US" dirty="0"/>
              <a:t>となります。</a:t>
            </a:r>
            <a:endParaRPr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番号にかけるという動作をしない限り、</a:t>
            </a:r>
            <a:br>
              <a:rPr lang="en-US" altLang="ja-JP" b="1" dirty="0"/>
            </a:br>
            <a:r>
              <a:rPr lang="ja-JP" altLang="en-US" b="1" dirty="0"/>
              <a:t>勝手に電話状態になることはありません。</a:t>
            </a:r>
            <a:endParaRPr lang="en-US" altLang="ja-JP" b="1" dirty="0"/>
          </a:p>
          <a:p>
            <a:pPr marL="0" indent="0">
              <a:spcAft>
                <a:spcPts val="2400"/>
              </a:spcAft>
              <a:buNone/>
            </a:pPr>
            <a:r>
              <a:rPr lang="ja-JP" altLang="en-US" b="1" dirty="0"/>
              <a:t>「万が一」を防ぐ場合の設定方法</a:t>
            </a:r>
            <a:r>
              <a:rPr lang="ja-JP" altLang="en-US" dirty="0"/>
              <a:t>は</a:t>
            </a:r>
            <a:br>
              <a:rPr lang="en-US" altLang="ja-JP" dirty="0"/>
            </a:br>
            <a:r>
              <a:rPr lang="ja-JP" altLang="en-US" dirty="0"/>
              <a:t>以降のスライドをご確認ください。</a:t>
            </a:r>
            <a:endParaRPr lang="en-US" altLang="ja-JP" dirty="0"/>
          </a:p>
          <a:p>
            <a:pPr marL="0" indent="0">
              <a:spcAft>
                <a:spcPts val="2400"/>
              </a:spcAft>
              <a:buNone/>
            </a:pPr>
            <a:r>
              <a:rPr lang="ja-JP" altLang="en-US" sz="2400" dirty="0"/>
              <a:t>　　　</a:t>
            </a:r>
            <a:r>
              <a:rPr lang="en-US" altLang="ja-JP" sz="2400" dirty="0"/>
              <a:t>PC … </a:t>
            </a:r>
            <a:r>
              <a:rPr lang="ja-JP" altLang="en-US" sz="2400" dirty="0"/>
              <a:t>スライド</a:t>
            </a:r>
            <a:r>
              <a:rPr lang="en-US" altLang="ja-JP" sz="2400" dirty="0"/>
              <a:t>52-58</a:t>
            </a:r>
            <a:br>
              <a:rPr lang="en-US" altLang="ja-JP" sz="2400" dirty="0"/>
            </a:br>
            <a:r>
              <a:rPr lang="ja-JP" altLang="en-US" sz="2400" dirty="0"/>
              <a:t>　</a:t>
            </a:r>
            <a:r>
              <a:rPr lang="en-US" altLang="ja-JP" sz="2400" dirty="0"/>
              <a:t>mobile …</a:t>
            </a:r>
            <a:r>
              <a:rPr lang="ja-JP" altLang="en-US" sz="2400" dirty="0"/>
              <a:t> スライド</a:t>
            </a:r>
            <a:r>
              <a:rPr lang="en-US" altLang="ja-JP" sz="2400" dirty="0"/>
              <a:t>59-61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68077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吹き出し 7"/>
          <p:cNvSpPr/>
          <p:nvPr/>
        </p:nvSpPr>
        <p:spPr>
          <a:xfrm>
            <a:off x="4977045" y="1001517"/>
            <a:ext cx="2430270" cy="1572033"/>
          </a:xfrm>
          <a:prstGeom prst="wedgeRectCallout">
            <a:avLst>
              <a:gd name="adj1" fmla="val -65976"/>
              <a:gd name="adj2" fmla="val 32328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PC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9" y="1223400"/>
            <a:ext cx="4134899" cy="4948800"/>
          </a:xfrm>
        </p:spPr>
        <p:txBody>
          <a:bodyPr anchor="ctr"/>
          <a:lstStyle/>
          <a:p>
            <a:pPr marL="0" indent="0">
              <a:spcAft>
                <a:spcPts val="1200"/>
              </a:spcAft>
              <a:buNone/>
            </a:pPr>
            <a:r>
              <a:rPr kumimoji="1" lang="en-US" altLang="ja-JP" dirty="0"/>
              <a:t>zoom</a:t>
            </a:r>
            <a:r>
              <a:rPr kumimoji="1" lang="ja-JP" altLang="en-US" dirty="0"/>
              <a:t>を開き、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kumimoji="1" lang="ja-JP" altLang="en-US" dirty="0"/>
              <a:t>　　をクリックして</a:t>
            </a:r>
            <a:br>
              <a:rPr kumimoji="1" lang="en-US" altLang="ja-JP" dirty="0"/>
            </a:br>
            <a:r>
              <a:rPr kumimoji="1" lang="ja-JP" altLang="en-US" dirty="0"/>
              <a:t>設定</a:t>
            </a:r>
            <a:r>
              <a:rPr lang="ja-JP" altLang="en-US" dirty="0"/>
              <a:t>画面</a:t>
            </a:r>
            <a:r>
              <a:rPr kumimoji="1" lang="ja-JP" altLang="en-US" dirty="0"/>
              <a:t>を開きます。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52</a:t>
            </a:fld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67" y="1583795"/>
            <a:ext cx="4102286" cy="31503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95590" t="16459" r="-142" b="76132"/>
          <a:stretch/>
        </p:blipFill>
        <p:spPr>
          <a:xfrm>
            <a:off x="5652120" y="1112458"/>
            <a:ext cx="1080120" cy="13501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正方形/長方形 6"/>
          <p:cNvSpPr/>
          <p:nvPr/>
        </p:nvSpPr>
        <p:spPr>
          <a:xfrm>
            <a:off x="4211960" y="2033845"/>
            <a:ext cx="450050" cy="4050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96275" t="18209" r="690" b="77839"/>
          <a:stretch/>
        </p:blipFill>
        <p:spPr>
          <a:xfrm>
            <a:off x="4707015" y="3382765"/>
            <a:ext cx="630070" cy="63007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6359680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吹き出し 7"/>
          <p:cNvSpPr/>
          <p:nvPr/>
        </p:nvSpPr>
        <p:spPr>
          <a:xfrm>
            <a:off x="313194" y="5105719"/>
            <a:ext cx="4455495" cy="1080120"/>
          </a:xfrm>
          <a:prstGeom prst="wedgeRectCallout">
            <a:avLst>
              <a:gd name="adj1" fmla="val -7984"/>
              <a:gd name="adj2" fmla="val -120293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PC</a:t>
            </a:r>
            <a:r>
              <a:rPr kumimoji="1" lang="ja-JP" altLang="en-US" dirty="0"/>
              <a:t>）</a:t>
            </a: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210" y="1233845"/>
            <a:ext cx="4123790" cy="30603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53</a:t>
            </a:fld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1646675" y="4014065"/>
            <a:ext cx="750055" cy="4050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コンテンツ プレースホルダー 4"/>
          <p:cNvPicPr>
            <a:picLocks noChangeAspect="1"/>
          </p:cNvPicPr>
          <p:nvPr/>
        </p:nvPicPr>
        <p:blipFill rotWithShape="1">
          <a:blip r:embed="rId2"/>
          <a:srcRect l="31583" t="96035" r="51845"/>
          <a:stretch/>
        </p:blipFill>
        <p:spPr bwMode="auto">
          <a:xfrm>
            <a:off x="448210" y="5274205"/>
            <a:ext cx="4185465" cy="7431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コンテンツ プレースホルダー 2"/>
          <p:cNvSpPr txBox="1">
            <a:spLocks/>
          </p:cNvSpPr>
          <p:nvPr/>
        </p:nvSpPr>
        <p:spPr bwMode="auto">
          <a:xfrm>
            <a:off x="4571999" y="1223400"/>
            <a:ext cx="4639113" cy="49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b="1" kern="0" dirty="0"/>
              <a:t>左列</a:t>
            </a:r>
            <a:r>
              <a:rPr lang="ja-JP" altLang="en-US" b="1" kern="0" spc="-500" dirty="0"/>
              <a:t>「</a:t>
            </a:r>
            <a:r>
              <a:rPr lang="ja-JP" altLang="en-US" b="1" kern="0" dirty="0"/>
              <a:t>一般</a:t>
            </a:r>
            <a:r>
              <a:rPr lang="ja-JP" altLang="en-US" b="1" kern="0" spc="-500" dirty="0"/>
              <a:t>」</a:t>
            </a:r>
            <a:r>
              <a:rPr lang="ja-JP" altLang="en-US" kern="0" dirty="0"/>
              <a:t>をクリックし</a:t>
            </a:r>
            <a:r>
              <a:rPr lang="ja-JP" altLang="en-US" kern="0" spc="-500" dirty="0"/>
              <a:t>、</a:t>
            </a:r>
            <a:r>
              <a:rPr lang="ja-JP" altLang="en-US" kern="0" dirty="0"/>
              <a:t>画面最下部</a:t>
            </a:r>
            <a:endParaRPr lang="en-US" altLang="ja-JP" kern="0" dirty="0"/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b="1" kern="0" dirty="0">
                <a:solidFill>
                  <a:schemeClr val="accent2"/>
                </a:solidFill>
              </a:rPr>
              <a:t>「さらに設定を表示」</a:t>
            </a:r>
            <a:endParaRPr lang="en-US" altLang="ja-JP" b="1" kern="0" dirty="0">
              <a:solidFill>
                <a:schemeClr val="accent2"/>
              </a:solidFill>
            </a:endParaRPr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ja-JP" altLang="en-US" kern="0" dirty="0"/>
              <a:t>をクリックします。</a:t>
            </a:r>
            <a:endParaRPr lang="en-US" altLang="ja-JP" kern="0" dirty="0"/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en-US" altLang="ja-JP" kern="0" spc="-100" dirty="0"/>
              <a:t>※web</a:t>
            </a:r>
            <a:r>
              <a:rPr lang="ja-JP" altLang="en-US" kern="0" spc="-100" dirty="0"/>
              <a:t>ブラウザが開きます</a:t>
            </a:r>
            <a:r>
              <a:rPr lang="ja-JP" altLang="en-US" kern="0" spc="-500" dirty="0"/>
              <a:t>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3015" y="1358770"/>
            <a:ext cx="1148655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3401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95" y="1125109"/>
            <a:ext cx="4033780" cy="18186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四角形吹き出し 15"/>
          <p:cNvSpPr/>
          <p:nvPr/>
        </p:nvSpPr>
        <p:spPr>
          <a:xfrm>
            <a:off x="206516" y="2571180"/>
            <a:ext cx="2340260" cy="3861422"/>
          </a:xfrm>
          <a:prstGeom prst="wedgeRectCallout">
            <a:avLst>
              <a:gd name="adj1" fmla="val -32016"/>
              <a:gd name="adj2" fmla="val -68328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/>
          <a:srcRect t="15569" r="79727" b="12668"/>
          <a:stretch/>
        </p:blipFill>
        <p:spPr>
          <a:xfrm>
            <a:off x="304185" y="3030626"/>
            <a:ext cx="2017565" cy="322006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PC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54</a:t>
            </a:fld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335881" y="1583795"/>
            <a:ext cx="1130774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 bwMode="auto">
          <a:xfrm>
            <a:off x="2861808" y="3356435"/>
            <a:ext cx="6030672" cy="282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US" altLang="ja-JP" sz="1600" dirty="0"/>
              <a:t>※</a:t>
            </a:r>
            <a:r>
              <a:rPr lang="ja-JP" altLang="en-US" sz="1600" dirty="0"/>
              <a:t>ログイン画面が表示された場合は</a:t>
            </a:r>
            <a:br>
              <a:rPr lang="en-US" altLang="ja-JP" sz="1600" dirty="0"/>
            </a:br>
            <a:r>
              <a:rPr lang="ja-JP" altLang="en-US" sz="1600" dirty="0"/>
              <a:t>　ログインを行ってください。</a:t>
            </a:r>
            <a:endParaRPr lang="en-US" altLang="ja-JP" sz="1600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ミーティング</a:t>
            </a:r>
            <a:endParaRPr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dirty="0"/>
              <a:t>を開き、</a:t>
            </a:r>
            <a:br>
              <a:rPr lang="en-US" altLang="ja-JP" dirty="0"/>
            </a:br>
            <a:r>
              <a:rPr lang="ja-JP" altLang="en-US" b="1" dirty="0"/>
              <a:t>「パーソナルミーティングルーム」</a:t>
            </a:r>
            <a:r>
              <a:rPr lang="ja-JP" altLang="en-US" dirty="0"/>
              <a:t>をクリックします。</a:t>
            </a:r>
            <a:endParaRPr lang="en-US" altLang="ja-JP" dirty="0"/>
          </a:p>
        </p:txBody>
      </p:sp>
      <p:sp>
        <p:nvSpPr>
          <p:cNvPr id="9" name="正方形/長方形 8"/>
          <p:cNvSpPr/>
          <p:nvPr/>
        </p:nvSpPr>
        <p:spPr>
          <a:xfrm>
            <a:off x="437102" y="3598526"/>
            <a:ext cx="1344588" cy="46054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199346" y="1417520"/>
            <a:ext cx="1147630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吹き出し 16"/>
          <p:cNvSpPr/>
          <p:nvPr/>
        </p:nvSpPr>
        <p:spPr>
          <a:xfrm>
            <a:off x="3199346" y="1898086"/>
            <a:ext cx="5693134" cy="1300832"/>
          </a:xfrm>
          <a:prstGeom prst="wedgeRectCallout">
            <a:avLst>
              <a:gd name="adj1" fmla="val -33801"/>
              <a:gd name="adj2" fmla="val -69304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2"/>
          <a:srcRect l="29912" t="12881" b="62373"/>
          <a:stretch/>
        </p:blipFill>
        <p:spPr>
          <a:xfrm>
            <a:off x="3352519" y="2175530"/>
            <a:ext cx="5371650" cy="8550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8" name="正方形/長方形 17"/>
          <p:cNvSpPr/>
          <p:nvPr/>
        </p:nvSpPr>
        <p:spPr>
          <a:xfrm>
            <a:off x="6533309" y="2333047"/>
            <a:ext cx="2173589" cy="61075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9494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71" y="4093347"/>
            <a:ext cx="4824800" cy="2094148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通話設定の変更（</a:t>
            </a:r>
            <a:r>
              <a:rPr lang="en-US" altLang="ja-JP" dirty="0"/>
              <a:t>PC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27549" y="1223400"/>
            <a:ext cx="4544951" cy="494880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パーソナルミーティング</a:t>
            </a:r>
            <a:br>
              <a:rPr kumimoji="1" lang="en-US" altLang="ja-JP" dirty="0"/>
            </a:br>
            <a:r>
              <a:rPr kumimoji="1" lang="ja-JP" altLang="en-US" dirty="0"/>
              <a:t>ルームをクリックしたら、</a:t>
            </a:r>
            <a:r>
              <a:rPr kumimoji="1" lang="ja-JP" altLang="en-US" b="1" dirty="0"/>
              <a:t>画面を下にスクロール</a:t>
            </a:r>
            <a:r>
              <a:rPr kumimoji="1" lang="ja-JP" altLang="en-US" dirty="0"/>
              <a:t>し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b="1" dirty="0"/>
              <a:t>「このミーティングを編集する」</a:t>
            </a:r>
            <a:endParaRPr lang="en-US" altLang="ja-JP" b="1" dirty="0"/>
          </a:p>
          <a:p>
            <a:pPr marL="0" indent="0">
              <a:buNone/>
            </a:pPr>
            <a:r>
              <a:rPr lang="ja-JP" altLang="en-US" dirty="0"/>
              <a:t>をクリックします。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55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01" y="1223400"/>
            <a:ext cx="4033780" cy="18186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正方形/長方形 7"/>
          <p:cNvSpPr/>
          <p:nvPr/>
        </p:nvSpPr>
        <p:spPr>
          <a:xfrm>
            <a:off x="3308821" y="1493785"/>
            <a:ext cx="1147630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444000" y="5902169"/>
            <a:ext cx="1497929" cy="2853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3275068" y="2760325"/>
            <a:ext cx="1215135" cy="1530170"/>
          </a:xfrm>
          <a:prstGeom prst="downArrow">
            <a:avLst/>
          </a:prstGeom>
          <a:solidFill>
            <a:schemeClr val="bg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2704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通話設定の変更（</a:t>
            </a:r>
            <a:r>
              <a:rPr lang="en-US" altLang="ja-JP" dirty="0"/>
              <a:t>PC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7101" y="1178750"/>
            <a:ext cx="8269797" cy="49541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下記設定内容を設定およびご確認ください。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56</a:t>
            </a:fld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b="89671"/>
          <a:stretch/>
        </p:blipFill>
        <p:spPr>
          <a:xfrm>
            <a:off x="429297" y="2507154"/>
            <a:ext cx="5582863" cy="495055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t="50289" b="39382"/>
          <a:stretch/>
        </p:blipFill>
        <p:spPr>
          <a:xfrm>
            <a:off x="429297" y="3274378"/>
            <a:ext cx="5582863" cy="495055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t="68545"/>
          <a:stretch/>
        </p:blipFill>
        <p:spPr>
          <a:xfrm>
            <a:off x="429296" y="4095112"/>
            <a:ext cx="5582863" cy="1507615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sp>
        <p:nvSpPr>
          <p:cNvPr id="10" name="正方形/長方形 9"/>
          <p:cNvSpPr/>
          <p:nvPr/>
        </p:nvSpPr>
        <p:spPr>
          <a:xfrm>
            <a:off x="5292080" y="2574652"/>
            <a:ext cx="630070" cy="22502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285144" y="2557795"/>
            <a:ext cx="306636" cy="2418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067409" y="3341482"/>
            <a:ext cx="1729616" cy="3132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285144" y="5289437"/>
            <a:ext cx="1729616" cy="3132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吹き出し 13"/>
          <p:cNvSpPr/>
          <p:nvPr/>
        </p:nvSpPr>
        <p:spPr>
          <a:xfrm>
            <a:off x="5562110" y="1764561"/>
            <a:ext cx="3510391" cy="1228909"/>
          </a:xfrm>
          <a:prstGeom prst="wedgeRectCallout">
            <a:avLst>
              <a:gd name="adj1" fmla="val -55460"/>
              <a:gd name="adj2" fmla="val 3361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r>
              <a:rPr lang="ja-JP" altLang="en-US" sz="1600" b="1" dirty="0">
                <a:solidFill>
                  <a:schemeClr val="tx1"/>
                </a:solidFill>
              </a:rPr>
              <a:t>チェックを入れます。</a:t>
            </a:r>
            <a:br>
              <a:rPr lang="en-US" altLang="ja-JP" sz="1050" dirty="0">
                <a:solidFill>
                  <a:schemeClr val="tx1"/>
                </a:solidFill>
              </a:rPr>
            </a:br>
            <a:r>
              <a:rPr lang="en-US" altLang="ja-JP" sz="1050" dirty="0">
                <a:solidFill>
                  <a:schemeClr val="tx1"/>
                </a:solidFill>
              </a:rPr>
              <a:t>※</a:t>
            </a:r>
            <a:r>
              <a:rPr lang="ja-JP" altLang="en-US" sz="1050" dirty="0">
                <a:solidFill>
                  <a:schemeClr val="tx1"/>
                </a:solidFill>
              </a:rPr>
              <a:t>パスワードは生徒にご通知ください。</a:t>
            </a:r>
            <a:br>
              <a:rPr lang="en-US" altLang="ja-JP" sz="1050" dirty="0">
                <a:solidFill>
                  <a:schemeClr val="tx1"/>
                </a:solidFill>
              </a:rPr>
            </a:br>
            <a:r>
              <a:rPr lang="en-US" altLang="ja-JP" sz="1050" dirty="0">
                <a:solidFill>
                  <a:schemeClr val="tx1"/>
                </a:solidFill>
              </a:rPr>
              <a:t>※</a:t>
            </a:r>
            <a:r>
              <a:rPr lang="ja-JP" altLang="en-US" sz="1050" dirty="0">
                <a:solidFill>
                  <a:schemeClr val="tx1"/>
                </a:solidFill>
              </a:rPr>
              <a:t>パスワードは定期的にご変更ください。</a:t>
            </a:r>
            <a:endParaRPr lang="en-US" altLang="ja-JP" sz="1050" dirty="0">
              <a:solidFill>
                <a:schemeClr val="tx1"/>
              </a:solidFill>
            </a:endParaRPr>
          </a:p>
          <a:p>
            <a:r>
              <a:rPr kumimoji="1" lang="en-US" altLang="ja-JP" sz="1050" dirty="0">
                <a:solidFill>
                  <a:schemeClr val="tx1"/>
                </a:solidFill>
              </a:rPr>
              <a:t>※</a:t>
            </a:r>
            <a:r>
              <a:rPr kumimoji="1" lang="ja-JP" altLang="en-US" sz="1050" dirty="0">
                <a:solidFill>
                  <a:schemeClr val="tx1"/>
                </a:solidFill>
              </a:rPr>
              <a:t>生徒が先生専用サイトにアクセスすることを防止するため、</a:t>
            </a:r>
            <a:r>
              <a:rPr kumimoji="1" lang="ja-JP" altLang="en-US" sz="1050" b="1" dirty="0">
                <a:solidFill>
                  <a:schemeClr val="tx1"/>
                </a:solidFill>
              </a:rPr>
              <a:t>他サイトとのパスワードの使いまわしはお控えください</a:t>
            </a:r>
            <a:r>
              <a:rPr kumimoji="1" lang="ja-JP" altLang="en-US" sz="105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15" name="四角形吹き出し 14"/>
          <p:cNvSpPr/>
          <p:nvPr/>
        </p:nvSpPr>
        <p:spPr>
          <a:xfrm>
            <a:off x="5787134" y="3242225"/>
            <a:ext cx="3285365" cy="604131"/>
          </a:xfrm>
          <a:prstGeom prst="wedgeRectCallout">
            <a:avLst>
              <a:gd name="adj1" fmla="val -59806"/>
              <a:gd name="adj2" fmla="val -7024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r>
              <a:rPr lang="ja-JP" altLang="en-US" sz="1600" b="1" dirty="0">
                <a:solidFill>
                  <a:schemeClr val="tx1"/>
                </a:solidFill>
              </a:rPr>
              <a:t>「コンピューター音声」</a:t>
            </a:r>
            <a:r>
              <a:rPr lang="ja-JP" altLang="en-US" sz="1600" dirty="0">
                <a:solidFill>
                  <a:schemeClr val="tx1"/>
                </a:solidFill>
              </a:rPr>
              <a:t>を</a:t>
            </a:r>
            <a:endParaRPr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選択します。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6" name="四角形吹き出し 15"/>
          <p:cNvSpPr/>
          <p:nvPr/>
        </p:nvSpPr>
        <p:spPr>
          <a:xfrm>
            <a:off x="5787134" y="4939259"/>
            <a:ext cx="3285365" cy="604131"/>
          </a:xfrm>
          <a:prstGeom prst="wedgeRectCallout">
            <a:avLst>
              <a:gd name="adj1" fmla="val -60321"/>
              <a:gd name="adj2" fmla="val 3361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r>
              <a:rPr lang="ja-JP" altLang="en-US" sz="1600" b="1" dirty="0">
                <a:solidFill>
                  <a:schemeClr val="tx1"/>
                </a:solidFill>
              </a:rPr>
              <a:t>「待機室を有効にする」</a:t>
            </a:r>
            <a:r>
              <a:rPr lang="ja-JP" altLang="en-US" sz="1600" dirty="0">
                <a:solidFill>
                  <a:schemeClr val="tx1"/>
                </a:solidFill>
              </a:rPr>
              <a:t>に</a:t>
            </a:r>
            <a:endParaRPr lang="en-US" altLang="ja-JP" sz="1600" dirty="0">
              <a:solidFill>
                <a:schemeClr val="tx1"/>
              </a:solidFill>
            </a:endParaRPr>
          </a:p>
          <a:p>
            <a:r>
              <a:rPr lang="ja-JP" altLang="en-US" sz="1600" dirty="0">
                <a:solidFill>
                  <a:schemeClr val="tx1"/>
                </a:solidFill>
              </a:rPr>
              <a:t>チェックを入れます。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174" y="5679250"/>
            <a:ext cx="2169105" cy="637043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2136174" y="5771761"/>
            <a:ext cx="931235" cy="5445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吹き出し 18"/>
          <p:cNvSpPr/>
          <p:nvPr/>
        </p:nvSpPr>
        <p:spPr>
          <a:xfrm>
            <a:off x="5787134" y="5734192"/>
            <a:ext cx="3285365" cy="604131"/>
          </a:xfrm>
          <a:prstGeom prst="wedgeRectCallout">
            <a:avLst>
              <a:gd name="adj1" fmla="val -60321"/>
              <a:gd name="adj2" fmla="val 3361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r>
              <a:rPr lang="ja-JP" altLang="en-US" sz="1600" b="1" dirty="0">
                <a:solidFill>
                  <a:schemeClr val="tx1"/>
                </a:solidFill>
              </a:rPr>
              <a:t>「保存」</a:t>
            </a:r>
            <a:r>
              <a:rPr lang="ja-JP" altLang="en-US" sz="1600" dirty="0">
                <a:solidFill>
                  <a:schemeClr val="tx1"/>
                </a:solidFill>
              </a:rPr>
              <a:t>をクリックします。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804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40" y="1043734"/>
            <a:ext cx="4140460" cy="27337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3" name="四角形吹き出し 12"/>
          <p:cNvSpPr/>
          <p:nvPr/>
        </p:nvSpPr>
        <p:spPr>
          <a:xfrm>
            <a:off x="313195" y="3189436"/>
            <a:ext cx="3583730" cy="3243166"/>
          </a:xfrm>
          <a:prstGeom prst="wedgeRectCallout">
            <a:avLst>
              <a:gd name="adj1" fmla="val 33612"/>
              <a:gd name="adj2" fmla="val -57954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PC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57</a:t>
            </a:fld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380887" y="1673806"/>
            <a:ext cx="1130774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 bwMode="auto">
          <a:xfrm>
            <a:off x="4571999" y="1043735"/>
            <a:ext cx="4639113" cy="512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設定</a:t>
            </a:r>
            <a:r>
              <a:rPr lang="en-US" altLang="ja-JP" b="1" dirty="0"/>
              <a:t>&gt;</a:t>
            </a:r>
            <a:r>
              <a:rPr lang="ja-JP" altLang="en-US" b="1" dirty="0"/>
              <a:t>ミーティング</a:t>
            </a:r>
            <a:endParaRPr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dirty="0"/>
              <a:t>を開き、</a:t>
            </a:r>
            <a:br>
              <a:rPr lang="en-US" altLang="ja-JP" dirty="0"/>
            </a:br>
            <a:r>
              <a:rPr lang="ja-JP" altLang="en-US" b="1" dirty="0"/>
              <a:t>「音声タイプ」</a:t>
            </a:r>
            <a:r>
              <a:rPr lang="ja-JP" altLang="en-US" dirty="0"/>
              <a:t>の項で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「コンピューター音声」を選択</a:t>
            </a:r>
            <a:r>
              <a:rPr lang="ja-JP" altLang="en-US" dirty="0"/>
              <a:t>します。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「保存」</a:t>
            </a:r>
            <a:r>
              <a:rPr lang="ja-JP" altLang="en-US" spc="-200" dirty="0"/>
              <a:t>をクリックします。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601669" y="980859"/>
            <a:ext cx="770735" cy="2425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55978" t="47826" r="6704"/>
          <a:stretch/>
        </p:blipFill>
        <p:spPr>
          <a:xfrm>
            <a:off x="386535" y="3276675"/>
            <a:ext cx="3285365" cy="30326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正方形/長方形 11"/>
          <p:cNvSpPr/>
          <p:nvPr/>
        </p:nvSpPr>
        <p:spPr>
          <a:xfrm>
            <a:off x="2726795" y="2289335"/>
            <a:ext cx="1665185" cy="136469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31539" y="5927942"/>
            <a:ext cx="810092" cy="37403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31538" y="5589241"/>
            <a:ext cx="1710191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8486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87" y="2040127"/>
            <a:ext cx="4092404" cy="13968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四角形吹き出し 12"/>
          <p:cNvSpPr/>
          <p:nvPr/>
        </p:nvSpPr>
        <p:spPr>
          <a:xfrm>
            <a:off x="267641" y="3482014"/>
            <a:ext cx="4372550" cy="1176147"/>
          </a:xfrm>
          <a:prstGeom prst="wedgeRectCallout">
            <a:avLst>
              <a:gd name="adj1" fmla="val 33031"/>
              <a:gd name="adj2" fmla="val -112230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PC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58</a:t>
            </a:fld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341530" y="2798266"/>
            <a:ext cx="1125125" cy="2787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 bwMode="auto">
          <a:xfrm>
            <a:off x="4571999" y="1043735"/>
            <a:ext cx="4639113" cy="512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設定</a:t>
            </a:r>
            <a:r>
              <a:rPr lang="en-US" altLang="ja-JP" b="1" dirty="0"/>
              <a:t>&gt;</a:t>
            </a:r>
            <a:r>
              <a:rPr lang="ja-JP" altLang="en-US" b="1" dirty="0"/>
              <a:t>電話</a:t>
            </a:r>
            <a:r>
              <a:rPr lang="ja-JP" altLang="en-US" dirty="0"/>
              <a:t>を開き、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「招待状メールにある国際番号リンクを表示する」</a:t>
            </a:r>
            <a:endParaRPr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dirty="0"/>
              <a:t>の</a:t>
            </a:r>
            <a:r>
              <a:rPr lang="ja-JP" altLang="en-US" b="1" u="sng" dirty="0"/>
              <a:t>チェックを外します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sz="2000" dirty="0"/>
              <a:t>※</a:t>
            </a:r>
            <a:r>
              <a:rPr lang="ja-JP" altLang="en-US" sz="2000" dirty="0"/>
              <a:t>左記はチェックが外れた状態です。</a:t>
            </a:r>
            <a:endParaRPr lang="en-US" altLang="ja-JP" sz="2000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sz="2000" dirty="0"/>
              <a:t>※</a:t>
            </a:r>
            <a:r>
              <a:rPr lang="ja-JP" altLang="en-US" sz="2000" dirty="0"/>
              <a:t>変更は自動保存されます。</a:t>
            </a:r>
            <a:br>
              <a:rPr lang="en-US" altLang="ja-JP" sz="2400" dirty="0"/>
            </a:br>
            <a:r>
              <a:rPr lang="ja-JP" altLang="en-US" sz="1800" dirty="0"/>
              <a:t>（画面上部に下記の表示が出ます）</a:t>
            </a:r>
            <a:endParaRPr lang="en-US" altLang="ja-JP" sz="1800" dirty="0"/>
          </a:p>
          <a:p>
            <a:pPr marL="0" indent="0">
              <a:spcAft>
                <a:spcPts val="1200"/>
              </a:spcAft>
              <a:buNone/>
            </a:pPr>
            <a:endParaRPr lang="en-US" altLang="ja-JP" sz="1800" dirty="0"/>
          </a:p>
          <a:p>
            <a:pPr marL="0" indent="0">
              <a:spcAft>
                <a:spcPts val="1200"/>
              </a:spcAft>
              <a:buNone/>
            </a:pPr>
            <a:endParaRPr lang="en-US" altLang="ja-JP" sz="1800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sz="2400" dirty="0"/>
              <a:t>以上で</a:t>
            </a:r>
            <a:r>
              <a:rPr lang="en-US" altLang="ja-JP" sz="2400" dirty="0"/>
              <a:t>PC</a:t>
            </a:r>
            <a:r>
              <a:rPr lang="ja-JP" altLang="en-US" sz="2400" dirty="0"/>
              <a:t>版の設定は終了です。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586130" y="2041854"/>
            <a:ext cx="365690" cy="31152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616616" y="2414045"/>
            <a:ext cx="2856675" cy="384221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/>
          <a:srcRect l="31605" t="5323" b="47452"/>
          <a:stretch/>
        </p:blipFill>
        <p:spPr>
          <a:xfrm>
            <a:off x="321776" y="3609020"/>
            <a:ext cx="4234998" cy="9981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正方形/長方形 5"/>
          <p:cNvSpPr/>
          <p:nvPr/>
        </p:nvSpPr>
        <p:spPr>
          <a:xfrm>
            <a:off x="341530" y="4042493"/>
            <a:ext cx="4250223" cy="57878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3"/>
          <a:srcRect r="-26" b="-697"/>
          <a:stretch/>
        </p:blipFill>
        <p:spPr>
          <a:xfrm>
            <a:off x="4640191" y="4607140"/>
            <a:ext cx="4209692" cy="72008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4121950" y="4144865"/>
            <a:ext cx="434824" cy="37403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0264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通話設定の変更（</a:t>
            </a:r>
            <a:r>
              <a:rPr kumimoji="1" lang="en-US" altLang="ja-JP" dirty="0"/>
              <a:t>mobile</a:t>
            </a:r>
            <a:r>
              <a:rPr kumimoji="1" lang="ja-JP" altLang="en-US" dirty="0"/>
              <a:t>）</a:t>
            </a: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800"/>
          <a:stretch/>
        </p:blipFill>
        <p:spPr>
          <a:xfrm>
            <a:off x="437100" y="998730"/>
            <a:ext cx="3864869" cy="2424046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59</a:t>
            </a:fld>
            <a:endParaRPr lang="en-US" altLang="ja-JP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"/>
          <a:stretch/>
        </p:blipFill>
        <p:spPr>
          <a:xfrm>
            <a:off x="453131" y="5094185"/>
            <a:ext cx="3848838" cy="1178613"/>
          </a:xfrm>
          <a:prstGeom prst="rect">
            <a:avLst/>
          </a:prstGeom>
        </p:spPr>
      </p:pic>
      <p:pic>
        <p:nvPicPr>
          <p:cNvPr id="9" name="コンテンツ プレースホルダ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68"/>
          <a:stretch/>
        </p:blipFill>
        <p:spPr bwMode="auto">
          <a:xfrm>
            <a:off x="437100" y="3402356"/>
            <a:ext cx="3864869" cy="50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3626895" y="3393683"/>
            <a:ext cx="354557" cy="3237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53132" y="5440962"/>
            <a:ext cx="3938848" cy="4183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4918051" y="1095529"/>
            <a:ext cx="3788848" cy="2298154"/>
            <a:chOff x="423818" y="5081881"/>
            <a:chExt cx="1195783" cy="785080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995" b="-5"/>
            <a:stretch/>
          </p:blipFill>
          <p:spPr>
            <a:xfrm>
              <a:off x="423818" y="5081881"/>
              <a:ext cx="952827" cy="78508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14" b="-5"/>
            <a:stretch/>
          </p:blipFill>
          <p:spPr>
            <a:xfrm>
              <a:off x="1376645" y="5081881"/>
              <a:ext cx="242956" cy="785080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08" t="16122" r="36330" b="60953"/>
            <a:stretch/>
          </p:blipFill>
          <p:spPr>
            <a:xfrm>
              <a:off x="611560" y="5210447"/>
              <a:ext cx="990110" cy="180020"/>
            </a:xfrm>
            <a:prstGeom prst="rect">
              <a:avLst/>
            </a:prstGeom>
          </p:spPr>
        </p:pic>
      </p:grpSp>
      <p:sp>
        <p:nvSpPr>
          <p:cNvPr id="18" name="正方形/長方形 17"/>
          <p:cNvSpPr/>
          <p:nvPr/>
        </p:nvSpPr>
        <p:spPr>
          <a:xfrm>
            <a:off x="4915410" y="2595551"/>
            <a:ext cx="3887059" cy="51841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コンテンツ プレースホルダー 2"/>
          <p:cNvSpPr txBox="1">
            <a:spLocks/>
          </p:cNvSpPr>
          <p:nvPr/>
        </p:nvSpPr>
        <p:spPr bwMode="auto">
          <a:xfrm>
            <a:off x="4752021" y="3474005"/>
            <a:ext cx="4140460" cy="271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ja-JP" altLang="en-US" sz="2400" b="1" dirty="0"/>
              <a:t>設定</a:t>
            </a:r>
            <a:br>
              <a:rPr lang="en-US" altLang="ja-JP" sz="2400" b="1" dirty="0"/>
            </a:br>
            <a:r>
              <a:rPr lang="en-US" altLang="ja-JP" sz="2400" b="1" dirty="0"/>
              <a:t>&gt;</a:t>
            </a:r>
            <a:r>
              <a:rPr lang="ja-JP" altLang="en-US" sz="2400" b="1" dirty="0"/>
              <a:t>ミーティング</a:t>
            </a:r>
            <a:br>
              <a:rPr lang="en-US" altLang="ja-JP" sz="2400" b="1" dirty="0"/>
            </a:br>
            <a:r>
              <a:rPr lang="en-US" altLang="ja-JP" sz="2400" b="1" dirty="0"/>
              <a:t>&gt;</a:t>
            </a:r>
            <a:r>
              <a:rPr lang="ja-JP" altLang="en-US" sz="2400" b="1" dirty="0"/>
              <a:t>「オーディオに自動接続」</a:t>
            </a:r>
            <a:endParaRPr lang="en-US" altLang="ja-JP" sz="2400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sz="2400" dirty="0"/>
              <a:t>の順に画面遷移し、</a:t>
            </a:r>
            <a:endParaRPr lang="en-US" altLang="ja-JP" sz="2400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sz="2400" b="1" dirty="0"/>
              <a:t>「インターネットを使用」</a:t>
            </a:r>
            <a:endParaRPr lang="en-US" altLang="ja-JP" sz="2400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sz="2400" dirty="0"/>
              <a:t>を選択します。</a:t>
            </a:r>
            <a:endParaRPr lang="en-US" altLang="ja-JP" sz="24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63121" y="2192879"/>
            <a:ext cx="3938848" cy="3358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>
            <a:off x="1950003" y="4029339"/>
            <a:ext cx="945105" cy="1035115"/>
          </a:xfrm>
          <a:prstGeom prst="downArrow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23" name="カギ線コネクタ 22"/>
          <p:cNvCxnSpPr>
            <a:stCxn id="11" idx="3"/>
            <a:endCxn id="18" idx="1"/>
          </p:cNvCxnSpPr>
          <p:nvPr/>
        </p:nvCxnSpPr>
        <p:spPr>
          <a:xfrm flipV="1">
            <a:off x="4391980" y="2854758"/>
            <a:ext cx="523430" cy="2795358"/>
          </a:xfrm>
          <a:prstGeom prst="bentConnector3">
            <a:avLst>
              <a:gd name="adj1" fmla="val 29581"/>
            </a:avLst>
          </a:prstGeom>
          <a:ln w="7620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348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のインストール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r="1"/>
          <a:stretch/>
        </p:blipFill>
        <p:spPr>
          <a:xfrm>
            <a:off x="107504" y="1484785"/>
            <a:ext cx="5360346" cy="432048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635896" y="1700808"/>
            <a:ext cx="1368152" cy="50405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16572" y="2996952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「インストール」</a:t>
            </a:r>
            <a:br>
              <a:rPr lang="en-US" altLang="ja-JP" sz="3200" dirty="0">
                <a:latin typeface="+mn-ea"/>
                <a:ea typeface="+mn-ea"/>
              </a:rPr>
            </a:br>
            <a:r>
              <a:rPr lang="ja-JP" altLang="en-US" sz="3200" dirty="0">
                <a:latin typeface="+mn-ea"/>
                <a:ea typeface="+mn-ea"/>
              </a:rPr>
              <a:t>をタップします。</a:t>
            </a:r>
            <a:endParaRPr lang="en-US" altLang="ja-JP" sz="3200" b="1" dirty="0">
              <a:latin typeface="+mn-ea"/>
              <a:ea typeface="+mn-ea"/>
            </a:endParaRPr>
          </a:p>
        </p:txBody>
      </p:sp>
      <p:sp>
        <p:nvSpPr>
          <p:cNvPr id="9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1106615" y="1853825"/>
            <a:ext cx="238526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四角形吹き出し 10"/>
          <p:cNvSpPr/>
          <p:nvPr/>
        </p:nvSpPr>
        <p:spPr>
          <a:xfrm>
            <a:off x="2726795" y="1051471"/>
            <a:ext cx="2812803" cy="318924"/>
          </a:xfrm>
          <a:prstGeom prst="wedgeRectCallout">
            <a:avLst>
              <a:gd name="adj1" fmla="val -33253"/>
              <a:gd name="adj2" fmla="val 1121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36000" bIns="36000" rtlCol="0" anchor="ctr" anchorCtr="0">
            <a:spAutoFit/>
          </a:bodyPr>
          <a:lstStyle/>
          <a:p>
            <a:r>
              <a:rPr lang="ja-JP" altLang="en-US" sz="1600" dirty="0">
                <a:solidFill>
                  <a:schemeClr val="tx1"/>
                </a:solidFill>
              </a:rPr>
              <a:t>アプリ名をご確認ください。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58186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37101" y="1718810"/>
            <a:ext cx="3878036" cy="34203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22" y="2303875"/>
            <a:ext cx="3897115" cy="293307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通話設定の変更（</a:t>
            </a:r>
            <a:r>
              <a:rPr lang="en-US" altLang="ja-JP" dirty="0"/>
              <a:t>mobile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91980" y="1223400"/>
            <a:ext cx="4545505" cy="4948800"/>
          </a:xfrm>
        </p:spPr>
        <p:txBody>
          <a:bodyPr anchor="ctr"/>
          <a:lstStyle/>
          <a:p>
            <a:pPr marL="0" indent="0">
              <a:buNone/>
            </a:pPr>
            <a:r>
              <a:rPr lang="ja-JP" altLang="en-US" dirty="0"/>
              <a:t>スマホ、タブレットにおいてもスライド</a:t>
            </a:r>
            <a:r>
              <a:rPr lang="en-US" altLang="ja-JP" dirty="0"/>
              <a:t>54-58</a:t>
            </a:r>
            <a:r>
              <a:rPr lang="ja-JP" altLang="en-US" dirty="0"/>
              <a:t>の設定を行います。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web</a:t>
            </a:r>
            <a:r>
              <a:rPr kumimoji="1" lang="ja-JP" altLang="en-US" dirty="0"/>
              <a:t>ブラウザを開き、</a:t>
            </a:r>
            <a:br>
              <a:rPr kumimoji="1" lang="en-US" altLang="ja-JP" dirty="0"/>
            </a:br>
            <a:r>
              <a:rPr kumimoji="1" lang="ja-JP" altLang="en-US" dirty="0"/>
              <a:t>下記アドレスにアクセスします。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en-US" altLang="ja-JP" sz="1800" dirty="0">
                <a:hlinkClick r:id="rId4"/>
              </a:rPr>
              <a:t>https://zoom.us/jp-jp/meetings.html</a:t>
            </a:r>
            <a:endParaRPr lang="en-US" altLang="ja-JP" sz="1800" dirty="0"/>
          </a:p>
          <a:p>
            <a:pPr marL="0" indent="0">
              <a:buNone/>
            </a:pPr>
            <a:r>
              <a:rPr kumimoji="1" lang="en-US" altLang="ja-JP" sz="2000" dirty="0"/>
              <a:t>※google</a:t>
            </a:r>
            <a:r>
              <a:rPr kumimoji="1" lang="ja-JP" altLang="en-US" sz="2000" dirty="0"/>
              <a:t>などで</a:t>
            </a:r>
            <a:r>
              <a:rPr kumimoji="1" lang="en-US" altLang="ja-JP" sz="2000" dirty="0"/>
              <a:t>”zoom.us”</a:t>
            </a:r>
            <a:r>
              <a:rPr kumimoji="1" lang="ja-JP" altLang="en-US" sz="2000" dirty="0"/>
              <a:t>と検索してアクセスすることもできます。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60</a:t>
            </a:fld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496131" y="3252103"/>
            <a:ext cx="3490804" cy="4050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42504" y="2335784"/>
            <a:ext cx="650122" cy="2700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6867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通話設定の変更（</a:t>
            </a:r>
            <a:r>
              <a:rPr lang="en-US" altLang="ja-JP" dirty="0"/>
              <a:t>mobile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27551" y="998730"/>
            <a:ext cx="4409934" cy="5173470"/>
          </a:xfrm>
        </p:spPr>
        <p:txBody>
          <a:bodyPr anchor="ctr"/>
          <a:lstStyle/>
          <a:p>
            <a:pPr marL="0" indent="0">
              <a:spcAft>
                <a:spcPts val="1200"/>
              </a:spcAft>
              <a:buNone/>
            </a:pPr>
            <a:r>
              <a:rPr kumimoji="1" lang="en-US" altLang="ja-JP" dirty="0"/>
              <a:t>Zoom</a:t>
            </a:r>
            <a:r>
              <a:rPr kumimoji="1" lang="ja-JP" altLang="en-US" dirty="0"/>
              <a:t>のページに入ると、画面右上</a:t>
            </a:r>
            <a:r>
              <a:rPr lang="ja-JP" altLang="en-US" dirty="0"/>
              <a:t>に</a:t>
            </a:r>
            <a:r>
              <a:rPr lang="en-US" altLang="ja-JP" dirty="0"/>
              <a:t>zoom</a:t>
            </a:r>
            <a:r>
              <a:rPr lang="ja-JP" altLang="en-US" dirty="0"/>
              <a:t>上で設定しているアイコンが</a:t>
            </a:r>
            <a:br>
              <a:rPr lang="en-US" altLang="ja-JP" dirty="0"/>
            </a:br>
            <a:r>
              <a:rPr lang="ja-JP" altLang="en-US" dirty="0"/>
              <a:t>表示されます。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sz="2000" dirty="0"/>
              <a:t>（</a:t>
            </a:r>
            <a:r>
              <a:rPr lang="ja-JP" altLang="en-US" sz="2000" b="1" dirty="0"/>
              <a:t>表示されない場合は再度サインイン</a:t>
            </a:r>
            <a:r>
              <a:rPr lang="ja-JP" altLang="en-US" sz="2000" dirty="0"/>
              <a:t>を行います）</a:t>
            </a:r>
            <a:endParaRPr lang="en-US" altLang="ja-JP" sz="2000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アイコンをタップし、</a:t>
            </a:r>
            <a:br>
              <a:rPr lang="en-US" altLang="ja-JP" b="1" dirty="0"/>
            </a:br>
            <a:r>
              <a:rPr kumimoji="1" lang="ja-JP" altLang="en-US" b="1" dirty="0"/>
              <a:t>マイページを開きます</a:t>
            </a:r>
            <a:r>
              <a:rPr kumimoji="1" lang="ja-JP" altLang="en-US" dirty="0"/>
              <a:t>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61</a:t>
            </a:fld>
            <a:endParaRPr lang="en-US" altLang="ja-JP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437101" y="1853825"/>
            <a:ext cx="4066915" cy="3510390"/>
            <a:chOff x="437101" y="1853825"/>
            <a:chExt cx="4066915" cy="351039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" b="-17"/>
            <a:stretch/>
          </p:blipFill>
          <p:spPr>
            <a:xfrm>
              <a:off x="437101" y="1853825"/>
              <a:ext cx="4066915" cy="3510390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3851920" y="2663915"/>
              <a:ext cx="451478" cy="45005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2780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通話設定の変更（</a:t>
            </a:r>
            <a:r>
              <a:rPr lang="en-US" altLang="ja-JP" dirty="0"/>
              <a:t>mobile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27549" y="1223400"/>
            <a:ext cx="4544951" cy="4948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kumimoji="1" lang="ja-JP" altLang="en-US" spc="-200" dirty="0"/>
              <a:t>マイページ</a:t>
            </a:r>
            <a:r>
              <a:rPr kumimoji="1" lang="ja-JP" altLang="en-US" dirty="0"/>
              <a:t>が表示されたら</a:t>
            </a:r>
            <a:endParaRPr kumimoji="1"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kumimoji="1" lang="en-US" altLang="ja-JP" b="1" dirty="0"/>
              <a:t>&gt;</a:t>
            </a:r>
            <a:r>
              <a:rPr kumimoji="1" lang="ja-JP" altLang="en-US" b="1" dirty="0"/>
              <a:t>「プロフィール」</a:t>
            </a:r>
            <a:endParaRPr kumimoji="1"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en-US" altLang="ja-JP" b="1" dirty="0"/>
              <a:t>&gt;</a:t>
            </a:r>
            <a:r>
              <a:rPr lang="ja-JP" altLang="en-US" b="1" dirty="0"/>
              <a:t>ミーティング</a:t>
            </a:r>
            <a:endParaRPr lang="en-US" altLang="ja-JP" b="1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の順にタップ</a:t>
            </a:r>
            <a:r>
              <a:rPr lang="ja-JP" altLang="en-US" dirty="0"/>
              <a:t>します。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b="1" dirty="0"/>
              <a:t>スライド</a:t>
            </a:r>
            <a:r>
              <a:rPr lang="en-US" altLang="ja-JP" b="1" dirty="0"/>
              <a:t>54</a:t>
            </a:r>
            <a:r>
              <a:rPr lang="ja-JP" altLang="en-US" b="1" dirty="0"/>
              <a:t>以降をご参照いただき、同様の設定</a:t>
            </a:r>
            <a:r>
              <a:rPr lang="ja-JP" altLang="en-US" dirty="0"/>
              <a:t>を</a:t>
            </a:r>
            <a:br>
              <a:rPr lang="en-US" altLang="ja-JP" dirty="0"/>
            </a:br>
            <a:r>
              <a:rPr lang="ja-JP" altLang="en-US" dirty="0"/>
              <a:t>行ってください。</a:t>
            </a:r>
            <a:endParaRPr lang="en-US" altLang="ja-JP" dirty="0"/>
          </a:p>
          <a:p>
            <a:pPr marL="0" indent="0">
              <a:spcAft>
                <a:spcPts val="1200"/>
              </a:spcAft>
              <a:buNone/>
            </a:pPr>
            <a:r>
              <a:rPr lang="ja-JP" altLang="en-US" dirty="0"/>
              <a:t>以上で</a:t>
            </a:r>
            <a:r>
              <a:rPr lang="en-US" altLang="ja-JP" dirty="0"/>
              <a:t>mobile</a:t>
            </a:r>
            <a:r>
              <a:rPr lang="ja-JP" altLang="en-US" dirty="0"/>
              <a:t>版の設定は</a:t>
            </a:r>
            <a:br>
              <a:rPr lang="en-US" altLang="ja-JP" dirty="0"/>
            </a:br>
            <a:r>
              <a:rPr lang="ja-JP" altLang="en-US" dirty="0"/>
              <a:t>完了です。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62</a:t>
            </a:fld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"/>
          <a:stretch/>
        </p:blipFill>
        <p:spPr>
          <a:xfrm>
            <a:off x="437101" y="1943835"/>
            <a:ext cx="3961534" cy="274530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16381" y="3165810"/>
            <a:ext cx="3802973" cy="3236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16380" y="3564015"/>
            <a:ext cx="3802973" cy="3236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467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/>
              <a:t>zoom</a:t>
            </a:r>
            <a:r>
              <a:rPr kumimoji="1" lang="ja-JP" altLang="en-US" b="0" dirty="0"/>
              <a:t>の</a:t>
            </a:r>
            <a:r>
              <a:rPr lang="ja-JP" altLang="en-US" b="0" dirty="0"/>
              <a:t>インストール（</a:t>
            </a:r>
            <a:r>
              <a:rPr lang="en-US" altLang="ja-JP" b="0" dirty="0"/>
              <a:t>for android</a:t>
            </a:r>
            <a:r>
              <a:rPr lang="ja-JP" altLang="en-US" b="0" dirty="0"/>
              <a:t>）</a:t>
            </a:r>
            <a:endParaRPr kumimoji="1" lang="ja-JP" altLang="en-US" b="0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01570" y="1271074"/>
            <a:ext cx="2925325" cy="4683438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99992" y="2948146"/>
            <a:ext cx="449360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n-ea"/>
                <a:ea typeface="+mn-ea"/>
              </a:rPr>
              <a:t>端末のホーム画面</a:t>
            </a:r>
            <a:endParaRPr lang="en-US" altLang="ja-JP" sz="2800" dirty="0">
              <a:latin typeface="+mn-ea"/>
              <a:ea typeface="+mn-ea"/>
            </a:endParaRPr>
          </a:p>
          <a:p>
            <a:r>
              <a:rPr lang="ja-JP" altLang="en-US" sz="2800" dirty="0">
                <a:latin typeface="+mn-ea"/>
                <a:ea typeface="+mn-ea"/>
              </a:rPr>
              <a:t>（またはアプリ一覧）に</a:t>
            </a:r>
            <a:endParaRPr lang="en-US" altLang="ja-JP" sz="2800" dirty="0">
              <a:latin typeface="+mn-ea"/>
              <a:ea typeface="+mn-ea"/>
            </a:endParaRPr>
          </a:p>
          <a:p>
            <a:r>
              <a:rPr lang="ja-JP" altLang="en-US" sz="2800" dirty="0">
                <a:latin typeface="+mn-ea"/>
                <a:ea typeface="+mn-ea"/>
              </a:rPr>
              <a:t>「</a:t>
            </a:r>
            <a:r>
              <a:rPr lang="en-US" altLang="ja-JP" sz="2800" dirty="0">
                <a:latin typeface="+mn-ea"/>
                <a:ea typeface="+mn-ea"/>
              </a:rPr>
              <a:t>ZOOM</a:t>
            </a:r>
            <a:r>
              <a:rPr lang="ja-JP" altLang="en-US" sz="2800" dirty="0">
                <a:latin typeface="+mn-ea"/>
                <a:ea typeface="+mn-ea"/>
              </a:rPr>
              <a:t>」が表示されれば</a:t>
            </a:r>
            <a:endParaRPr lang="en-US" altLang="ja-JP" sz="2800" dirty="0">
              <a:latin typeface="+mn-ea"/>
              <a:ea typeface="+mn-ea"/>
            </a:endParaRPr>
          </a:p>
          <a:p>
            <a:r>
              <a:rPr lang="ja-JP" altLang="en-US" sz="2800" dirty="0">
                <a:latin typeface="+mn-ea"/>
                <a:ea typeface="+mn-ea"/>
              </a:rPr>
              <a:t>インストール完了です。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10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 dirty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791580" y="1583795"/>
            <a:ext cx="450050" cy="54006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306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kumimoji="1" lang="en-US" altLang="ja-JP" sz="3600" dirty="0"/>
              <a:t>Zoom</a:t>
            </a:r>
            <a:r>
              <a:rPr kumimoji="1" lang="ja-JP" altLang="en-US" sz="3600" dirty="0"/>
              <a:t>のアカウント登録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8710613" y="6432550"/>
            <a:ext cx="433387" cy="349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503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Zoom</a:t>
            </a:r>
            <a:r>
              <a:rPr lang="ja-JP" altLang="en-US" b="0" dirty="0"/>
              <a:t>のアカウント登録</a:t>
            </a:r>
          </a:p>
        </p:txBody>
      </p:sp>
      <p:pic>
        <p:nvPicPr>
          <p:cNvPr id="10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01570" y="1271074"/>
            <a:ext cx="2925325" cy="4683438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91325" y="3205800"/>
            <a:ext cx="491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n-ea"/>
                <a:ea typeface="+mn-ea"/>
              </a:rPr>
              <a:t>「</a:t>
            </a:r>
            <a:r>
              <a:rPr lang="en-US" altLang="ja-JP" sz="2800" b="1" dirty="0">
                <a:latin typeface="+mn-ea"/>
                <a:ea typeface="+mn-ea"/>
              </a:rPr>
              <a:t>ZOOM</a:t>
            </a:r>
            <a:r>
              <a:rPr lang="ja-JP" altLang="en-US" sz="2800" b="1" dirty="0">
                <a:latin typeface="+mn-ea"/>
                <a:ea typeface="+mn-ea"/>
              </a:rPr>
              <a:t>」</a:t>
            </a:r>
            <a:r>
              <a:rPr lang="ja-JP" altLang="en-US" sz="2800" dirty="0">
                <a:latin typeface="+mn-ea"/>
                <a:ea typeface="+mn-ea"/>
              </a:rPr>
              <a:t>をタップします。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9" name="テキスト プレースホルダー 2"/>
          <p:cNvSpPr txBox="1">
            <a:spLocks/>
          </p:cNvSpPr>
          <p:nvPr/>
        </p:nvSpPr>
        <p:spPr bwMode="auto">
          <a:xfrm>
            <a:off x="341530" y="6064822"/>
            <a:ext cx="2925325" cy="38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メイリオ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メイリオ"/>
                <a:ea typeface="+mn-ea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メイリオ"/>
                <a:ea typeface="+mn-ea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1800" kern="0"/>
              <a:t>※</a:t>
            </a:r>
            <a:r>
              <a:rPr lang="ja-JP" altLang="en-US" sz="1800" kern="0" dirty="0"/>
              <a:t>画面は</a:t>
            </a:r>
            <a:r>
              <a:rPr lang="en-US" altLang="ja-JP" sz="1800" kern="0" dirty="0"/>
              <a:t>android</a:t>
            </a:r>
            <a:r>
              <a:rPr lang="ja-JP" altLang="en-US" sz="1800" kern="0" dirty="0"/>
              <a:t>版です。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791580" y="1583795"/>
            <a:ext cx="450050" cy="54006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468324"/>
      </p:ext>
    </p:extLst>
  </p:cSld>
  <p:clrMapOvr>
    <a:masterClrMapping/>
  </p:clrMapOvr>
</p:sld>
</file>

<file path=ppt/theme/theme1.xml><?xml version="1.0" encoding="utf-8"?>
<a:theme xmlns:a="http://schemas.openxmlformats.org/drawingml/2006/main" name="1_Gakken">
  <a:themeElements>
    <a:clrScheme name="ユーザー設定 3">
      <a:dk1>
        <a:srgbClr val="3C3C3B"/>
      </a:dk1>
      <a:lt1>
        <a:srgbClr val="FFFFFE"/>
      </a:lt1>
      <a:dk2>
        <a:srgbClr val="009944"/>
      </a:dk2>
      <a:lt2>
        <a:srgbClr val="EDEEEB"/>
      </a:lt2>
      <a:accent1>
        <a:srgbClr val="52A95F"/>
      </a:accent1>
      <a:accent2>
        <a:srgbClr val="247AB4"/>
      </a:accent2>
      <a:accent3>
        <a:srgbClr val="EBC929"/>
      </a:accent3>
      <a:accent4>
        <a:srgbClr val="E47823"/>
      </a:accent4>
      <a:accent5>
        <a:srgbClr val="E1A251"/>
      </a:accent5>
      <a:accent6>
        <a:srgbClr val="8BC04F"/>
      </a:accent6>
      <a:hlink>
        <a:srgbClr val="364D75"/>
      </a:hlink>
      <a:folHlink>
        <a:srgbClr val="B2B2B2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tx1"/>
          </a:solidFill>
        </a:ln>
      </a:spPr>
      <a:bodyPr rtlCol="0" anchor="t" anchorCtr="0"/>
      <a:lstStyle>
        <a:defPPr>
          <a:defRPr sz="1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>
              <a:solidFill>
                <a:srgbClr val="000000"/>
              </a:solidFill>
              <a:miter lim="800000"/>
              <a:headEnd type="none" w="sm" len="sm"/>
              <a:tailEnd type="none" w="sm" len="sm"/>
            </a14:hiddenLine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noAutofit/>
      </a:bodyPr>
      <a:lstStyle>
        <a:defPPr>
          <a:spcAft>
            <a:spcPts val="0"/>
          </a:spcAft>
          <a:defRPr sz="3600" b="0" kern="0" dirty="0"/>
        </a:defPPr>
      </a:lstStyle>
    </a:txDef>
  </a:objectDefaults>
  <a:extraClrSchemeLst>
    <a:extraClrScheme>
      <a:clrScheme name="1_Gakke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akke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2981</Words>
  <Application>Microsoft Office PowerPoint</Application>
  <PresentationFormat>画面に合わせる (4:3)</PresentationFormat>
  <Paragraphs>392</Paragraphs>
  <Slides>62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62</vt:i4>
      </vt:variant>
    </vt:vector>
  </HeadingPairs>
  <TitlesOfParts>
    <vt:vector size="69" baseType="lpstr">
      <vt:lpstr>ＭＳ Ｐゴシック</vt:lpstr>
      <vt:lpstr>メイリオ</vt:lpstr>
      <vt:lpstr>Arial</vt:lpstr>
      <vt:lpstr>News Gothic MT</vt:lpstr>
      <vt:lpstr>Segoe UI</vt:lpstr>
      <vt:lpstr>Wingdings</vt:lpstr>
      <vt:lpstr>1_Gakken</vt:lpstr>
      <vt:lpstr>zoom導入マニュアル</vt:lpstr>
      <vt:lpstr>Zoomについて</vt:lpstr>
      <vt:lpstr>PowerPoint プレゼンテーション</vt:lpstr>
      <vt:lpstr>zoomのインストール</vt:lpstr>
      <vt:lpstr>zoomのインストール</vt:lpstr>
      <vt:lpstr>zoomのインストール</vt:lpstr>
      <vt:lpstr>zoomのインストール（for android）</vt:lpstr>
      <vt:lpstr>PowerPoint プレゼンテーション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Zoomのアカウント登録</vt:lpstr>
      <vt:lpstr>PowerPoint プレゼンテーション</vt:lpstr>
      <vt:lpstr>Zoomへのサインイン（ログイン）</vt:lpstr>
      <vt:lpstr>Zoomへのサインイン（ログイン）</vt:lpstr>
      <vt:lpstr>Zoomへのサインイン（ログイン）</vt:lpstr>
      <vt:lpstr>PowerPoint プレゼンテーション</vt:lpstr>
      <vt:lpstr>URL送付によるミーティング招待の概要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先生から生徒を招待する（URL送付 – Android）　</vt:lpstr>
      <vt:lpstr>準備② 生徒を招待する／生徒ログイン時</vt:lpstr>
      <vt:lpstr>先生から生徒を招待する（URL送付 – Android）　</vt:lpstr>
      <vt:lpstr>先生から生徒を招待する（URL送付 – Android）　</vt:lpstr>
      <vt:lpstr>PowerPoint プレゼンテーション</vt:lpstr>
      <vt:lpstr>ミーティング画面と通話終了手順（先生用タブレット）</vt:lpstr>
      <vt:lpstr>ミーティング画面と通話終了手順（先生用タブレット）</vt:lpstr>
      <vt:lpstr>PowerPoint プレゼンテーション</vt:lpstr>
      <vt:lpstr>Zoom使用におけるセキュリティ上の懸念と対応</vt:lpstr>
      <vt:lpstr>Zoom使用におけるセキュリティ上の懸念と対応</vt:lpstr>
      <vt:lpstr>Zoom使用におけるセキュリティ上の懸念と対応</vt:lpstr>
      <vt:lpstr>Zoom使用におけるセキュリティ上の懸念と対応</vt:lpstr>
      <vt:lpstr>Zoom使用におけるセキュリティ上の懸念と対応</vt:lpstr>
      <vt:lpstr>通話設定の変更</vt:lpstr>
      <vt:lpstr>通話設定の変更（PC）</vt:lpstr>
      <vt:lpstr>通話設定の変更（PC）</vt:lpstr>
      <vt:lpstr>通話設定の変更（PC）</vt:lpstr>
      <vt:lpstr>通話設定の変更（PC）</vt:lpstr>
      <vt:lpstr>通話設定の変更（PC）</vt:lpstr>
      <vt:lpstr>通話設定の変更（PC）</vt:lpstr>
      <vt:lpstr>通話設定の変更（PC）</vt:lpstr>
      <vt:lpstr>通話設定の変更（mobile）</vt:lpstr>
      <vt:lpstr>通話設定の変更（mobile）</vt:lpstr>
      <vt:lpstr>通話設定の変更（mobile）</vt:lpstr>
      <vt:lpstr>通話設定の変更（mobile）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2020-04-14T07:42:51Z</dcterms:created>
  <dcterms:modified xsi:type="dcterms:W3CDTF">2020-04-28T02:53:58Z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2063913</vt:lpwstr>
  </property>
  <property fmtid="{D5CDD505-2E9C-101B-9397-08002B2CF9AE}" pid="3" name="NXPowerLiteSettings">
    <vt:lpwstr>E7000400038000</vt:lpwstr>
  </property>
  <property fmtid="{D5CDD505-2E9C-101B-9397-08002B2CF9AE}" pid="4" name="NXPowerLiteVersion">
    <vt:lpwstr>D7.0.6</vt:lpwstr>
  </property>
</Properties>
</file>