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88"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33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45" autoAdjust="0"/>
    <p:restoredTop sz="94660"/>
  </p:normalViewPr>
  <p:slideViewPr>
    <p:cSldViewPr snapToGrid="0">
      <p:cViewPr varScale="1">
        <p:scale>
          <a:sx n="85" d="100"/>
          <a:sy n="85" d="100"/>
        </p:scale>
        <p:origin x="157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997385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269122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397629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110902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828551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2185581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624562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3811324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3771209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06092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EB93667-6279-4C0B-9C99-4246C7FD6DBB}" type="datetimeFigureOut">
              <a:rPr kumimoji="1" lang="ja-JP" altLang="en-US" smtClean="0"/>
              <a:t>2020/7/9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040010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B93667-6279-4C0B-9C99-4246C7FD6DBB}" type="datetimeFigureOut">
              <a:rPr kumimoji="1" lang="ja-JP" altLang="en-US" smtClean="0"/>
              <a:t>2020/7/9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3958609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tel:03-6431-1311" TargetMode="External"/><Relationship Id="rId2" Type="http://schemas.openxmlformats.org/officeDocument/2006/relationships/hyperlink" Target="mailto:info@n-ea.jp"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n-ea.j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057E39-2F23-4D06-B842-67779310B5E7}"/>
              </a:ext>
            </a:extLst>
          </p:cNvPr>
          <p:cNvSpPr>
            <a:spLocks noGrp="1"/>
          </p:cNvSpPr>
          <p:nvPr>
            <p:ph type="ctrTitle"/>
          </p:nvPr>
        </p:nvSpPr>
        <p:spPr>
          <a:xfrm>
            <a:off x="229759" y="2786722"/>
            <a:ext cx="8684479" cy="1656556"/>
          </a:xfrm>
        </p:spPr>
        <p:txBody>
          <a:bodyPr>
            <a:noAutofit/>
          </a:bodyPr>
          <a:lstStyle/>
          <a:p>
            <a:r>
              <a:rPr lang="en-US" altLang="ja-JP" sz="4000" b="1" dirty="0">
                <a:solidFill>
                  <a:srgbClr val="C00000"/>
                </a:solidFill>
                <a:latin typeface="メイリオ" panose="020B0604030504040204" pitchFamily="50" charset="-128"/>
                <a:ea typeface="メイリオ" panose="020B0604030504040204" pitchFamily="50" charset="-128"/>
              </a:rPr>
              <a:t>Web</a:t>
            </a:r>
            <a:r>
              <a:rPr lang="ja-JP" altLang="en-US" sz="4000" b="1" dirty="0">
                <a:solidFill>
                  <a:srgbClr val="002060"/>
                </a:solidFill>
                <a:latin typeface="メイリオ" panose="020B0604030504040204" pitchFamily="50" charset="-128"/>
                <a:ea typeface="メイリオ" panose="020B0604030504040204" pitchFamily="50" charset="-128"/>
              </a:rPr>
              <a:t>で集客！</a:t>
            </a:r>
            <a:r>
              <a:rPr lang="ja-JP" altLang="en-US" sz="4000" b="1" dirty="0">
                <a:latin typeface="メイリオ" panose="020B0604030504040204" pitchFamily="50" charset="-128"/>
                <a:ea typeface="メイリオ" panose="020B0604030504040204" pitchFamily="50" charset="-128"/>
              </a:rPr>
              <a:t>　</a:t>
            </a:r>
            <a:r>
              <a:rPr lang="ja-JP" altLang="en-US" sz="4000" b="1" dirty="0">
                <a:solidFill>
                  <a:srgbClr val="00B050"/>
                </a:solidFill>
                <a:latin typeface="メイリオ" panose="020B0604030504040204" pitchFamily="50" charset="-128"/>
                <a:ea typeface="メイリオ" panose="020B0604030504040204" pitchFamily="50" charset="-128"/>
              </a:rPr>
              <a:t>英語</a:t>
            </a:r>
            <a:r>
              <a:rPr lang="ja-JP" altLang="en-US" sz="4000" b="1" dirty="0">
                <a:solidFill>
                  <a:srgbClr val="002060"/>
                </a:solidFill>
                <a:latin typeface="メイリオ" panose="020B0604030504040204" pitchFamily="50" charset="-128"/>
                <a:ea typeface="メイリオ" panose="020B0604030504040204" pitchFamily="50" charset="-128"/>
              </a:rPr>
              <a:t>で売上増！</a:t>
            </a:r>
            <a:br>
              <a:rPr lang="en-US" altLang="ja-JP" sz="4000" b="1" dirty="0">
                <a:solidFill>
                  <a:srgbClr val="002060"/>
                </a:solidFill>
                <a:latin typeface="メイリオ" panose="020B0604030504040204" pitchFamily="50" charset="-128"/>
                <a:ea typeface="メイリオ" panose="020B0604030504040204" pitchFamily="50" charset="-128"/>
              </a:rPr>
            </a:br>
            <a:r>
              <a:rPr lang="ja-JP" altLang="en-US" sz="4400" b="1" dirty="0">
                <a:latin typeface="メイリオ" panose="020B0604030504040204" pitchFamily="50" charset="-128"/>
                <a:ea typeface="メイリオ" panose="020B0604030504040204" pitchFamily="50" charset="-128"/>
              </a:rPr>
              <a:t>すぐに効果が出る施策を知ろう</a:t>
            </a:r>
            <a:endParaRPr kumimoji="1" lang="ja-JP" altLang="en-US" sz="4000" dirty="0"/>
          </a:p>
        </p:txBody>
      </p:sp>
      <p:sp>
        <p:nvSpPr>
          <p:cNvPr id="3" name="字幕 2">
            <a:extLst>
              <a:ext uri="{FF2B5EF4-FFF2-40B4-BE49-F238E27FC236}">
                <a16:creationId xmlns:a16="http://schemas.microsoft.com/office/drawing/2014/main" id="{39E9980B-4B0F-4B1A-86D4-94313A8031CF}"/>
              </a:ext>
            </a:extLst>
          </p:cNvPr>
          <p:cNvSpPr>
            <a:spLocks noGrp="1"/>
          </p:cNvSpPr>
          <p:nvPr>
            <p:ph type="subTitle" idx="1"/>
          </p:nvPr>
        </p:nvSpPr>
        <p:spPr>
          <a:xfrm>
            <a:off x="229759" y="1838146"/>
            <a:ext cx="3970867" cy="1018911"/>
          </a:xfrm>
        </p:spPr>
        <p:txBody>
          <a:bodyPr/>
          <a:lstStyle/>
          <a:p>
            <a:r>
              <a:rPr lang="en-US" altLang="ja-JP" dirty="0">
                <a:latin typeface="BIZ UDゴシック" panose="020B0400000000000000" pitchFamily="49" charset="-128"/>
                <a:ea typeface="BIZ UDゴシック" panose="020B0400000000000000" pitchFamily="49" charset="-128"/>
              </a:rPr>
              <a:t>2020</a:t>
            </a:r>
            <a:r>
              <a:rPr lang="ja-JP" altLang="en-US" dirty="0">
                <a:latin typeface="BIZ UDゴシック" panose="020B0400000000000000" pitchFamily="49" charset="-128"/>
                <a:ea typeface="BIZ UDゴシック" panose="020B0400000000000000" pitchFamily="49" charset="-128"/>
              </a:rPr>
              <a:t>夏～</a:t>
            </a:r>
            <a:r>
              <a:rPr lang="en-US" altLang="ja-JP" dirty="0">
                <a:latin typeface="BIZ UDゴシック" panose="020B0400000000000000" pitchFamily="49" charset="-128"/>
                <a:ea typeface="BIZ UDゴシック" panose="020B0400000000000000" pitchFamily="49" charset="-128"/>
              </a:rPr>
              <a:t>2021</a:t>
            </a:r>
          </a:p>
          <a:p>
            <a:r>
              <a:rPr lang="ja-JP" altLang="en-US" dirty="0">
                <a:latin typeface="BIZ UDゴシック" panose="020B0400000000000000" pitchFamily="49" charset="-128"/>
                <a:ea typeface="BIZ UDゴシック" panose="020B0400000000000000" pitchFamily="49" charset="-128"/>
              </a:rPr>
              <a:t>集客・売上増学習会　</a:t>
            </a:r>
          </a:p>
          <a:p>
            <a:endParaRPr kumimoji="1" lang="ja-JP" altLang="en-US" dirty="0">
              <a:latin typeface="BIZ UDゴシック" panose="020B0400000000000000" pitchFamily="49" charset="-128"/>
              <a:ea typeface="BIZ UDゴシック" panose="020B0400000000000000" pitchFamily="49" charset="-128"/>
            </a:endParaRPr>
          </a:p>
        </p:txBody>
      </p:sp>
      <p:grpSp>
        <p:nvGrpSpPr>
          <p:cNvPr id="4" name="グループ化 3">
            <a:extLst>
              <a:ext uri="{FF2B5EF4-FFF2-40B4-BE49-F238E27FC236}">
                <a16:creationId xmlns:a16="http://schemas.microsoft.com/office/drawing/2014/main" id="{CFB4CABE-CC76-44C1-A1E1-075558C49922}"/>
              </a:ext>
            </a:extLst>
          </p:cNvPr>
          <p:cNvGrpSpPr/>
          <p:nvPr/>
        </p:nvGrpSpPr>
        <p:grpSpPr>
          <a:xfrm>
            <a:off x="324054" y="234778"/>
            <a:ext cx="2881990" cy="817322"/>
            <a:chOff x="511434" y="162024"/>
            <a:chExt cx="1405227" cy="367818"/>
          </a:xfrm>
        </p:grpSpPr>
        <p:pic>
          <p:nvPicPr>
            <p:cNvPr id="5" name="図 4">
              <a:extLst>
                <a:ext uri="{FF2B5EF4-FFF2-40B4-BE49-F238E27FC236}">
                  <a16:creationId xmlns:a16="http://schemas.microsoft.com/office/drawing/2014/main" id="{FE54F6E9-DC0E-46FD-A502-A61D6C8524D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50170" y="162024"/>
              <a:ext cx="566491" cy="367818"/>
            </a:xfrm>
            <a:prstGeom prst="rect">
              <a:avLst/>
            </a:prstGeom>
          </p:spPr>
        </p:pic>
        <p:pic>
          <p:nvPicPr>
            <p:cNvPr id="6" name="図 5">
              <a:extLst>
                <a:ext uri="{FF2B5EF4-FFF2-40B4-BE49-F238E27FC236}">
                  <a16:creationId xmlns:a16="http://schemas.microsoft.com/office/drawing/2014/main" id="{A8E6C35C-C933-49BB-B480-FA31A17745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34" y="193677"/>
              <a:ext cx="717407" cy="304512"/>
            </a:xfrm>
            <a:prstGeom prst="rect">
              <a:avLst/>
            </a:prstGeom>
          </p:spPr>
        </p:pic>
      </p:grpSp>
      <p:sp>
        <p:nvSpPr>
          <p:cNvPr id="7" name="正方形/長方形 6">
            <a:extLst>
              <a:ext uri="{FF2B5EF4-FFF2-40B4-BE49-F238E27FC236}">
                <a16:creationId xmlns:a16="http://schemas.microsoft.com/office/drawing/2014/main" id="{3CD5B1CB-FFBD-47B8-8155-5783D62EF68F}"/>
              </a:ext>
            </a:extLst>
          </p:cNvPr>
          <p:cNvSpPr/>
          <p:nvPr/>
        </p:nvSpPr>
        <p:spPr>
          <a:xfrm>
            <a:off x="4301414" y="5069034"/>
            <a:ext cx="3685624" cy="400110"/>
          </a:xfrm>
          <a:prstGeom prst="rect">
            <a:avLst/>
          </a:prstGeom>
        </p:spPr>
        <p:txBody>
          <a:bodyPr wrap="none">
            <a:spAutoFit/>
          </a:bodyPr>
          <a:lstStyle/>
          <a:p>
            <a:r>
              <a:rPr lang="en-US" altLang="ja-JP" sz="1400" b="1" dirty="0">
                <a:latin typeface="+mn-ea"/>
              </a:rPr>
              <a:t>2020</a:t>
            </a:r>
            <a:r>
              <a:rPr lang="ja-JP" altLang="en-US" sz="1400" b="1" dirty="0">
                <a:latin typeface="+mn-ea"/>
              </a:rPr>
              <a:t>年 </a:t>
            </a:r>
            <a:r>
              <a:rPr lang="en-US" altLang="ja-JP" sz="2000" b="1" dirty="0">
                <a:latin typeface="+mn-ea"/>
              </a:rPr>
              <a:t>7</a:t>
            </a:r>
            <a:r>
              <a:rPr lang="ja-JP" altLang="en-US" sz="2000" b="1" dirty="0">
                <a:latin typeface="+mn-ea"/>
              </a:rPr>
              <a:t>月</a:t>
            </a:r>
            <a:r>
              <a:rPr lang="en-US" altLang="ja-JP" sz="2000" b="1" dirty="0">
                <a:latin typeface="+mn-ea"/>
              </a:rPr>
              <a:t>9</a:t>
            </a:r>
            <a:r>
              <a:rPr lang="ja-JP" altLang="en-US" sz="2000" b="1" dirty="0">
                <a:latin typeface="+mn-ea"/>
              </a:rPr>
              <a:t>日</a:t>
            </a:r>
            <a:r>
              <a:rPr lang="en-US" altLang="ja-JP" sz="2000" b="1" dirty="0">
                <a:latin typeface="+mn-ea"/>
              </a:rPr>
              <a:t>(</a:t>
            </a:r>
            <a:r>
              <a:rPr lang="ja-JP" altLang="en-US" sz="2000" b="1" dirty="0">
                <a:latin typeface="+mn-ea"/>
              </a:rPr>
              <a:t>木）</a:t>
            </a:r>
            <a:r>
              <a:rPr lang="en-US" altLang="ja-JP" b="1" dirty="0">
                <a:latin typeface="+mn-ea"/>
              </a:rPr>
              <a:t>10:30</a:t>
            </a:r>
            <a:r>
              <a:rPr lang="ja-JP" altLang="en-US" b="1" dirty="0">
                <a:latin typeface="+mn-ea"/>
              </a:rPr>
              <a:t>～</a:t>
            </a:r>
            <a:r>
              <a:rPr lang="en-US" altLang="ja-JP" b="1" dirty="0">
                <a:latin typeface="+mn-ea"/>
              </a:rPr>
              <a:t>13:30</a:t>
            </a:r>
            <a:endParaRPr lang="ja-JP" altLang="en-US" b="1" dirty="0">
              <a:latin typeface="+mn-ea"/>
            </a:endParaRPr>
          </a:p>
        </p:txBody>
      </p:sp>
      <p:sp>
        <p:nvSpPr>
          <p:cNvPr id="8" name="正方形/長方形 7">
            <a:extLst>
              <a:ext uri="{FF2B5EF4-FFF2-40B4-BE49-F238E27FC236}">
                <a16:creationId xmlns:a16="http://schemas.microsoft.com/office/drawing/2014/main" id="{5C8FD526-B078-4EC7-9694-862B7C616385}"/>
              </a:ext>
            </a:extLst>
          </p:cNvPr>
          <p:cNvSpPr/>
          <p:nvPr/>
        </p:nvSpPr>
        <p:spPr>
          <a:xfrm>
            <a:off x="1936392" y="6469333"/>
            <a:ext cx="7465505" cy="307777"/>
          </a:xfrm>
          <a:prstGeom prst="rect">
            <a:avLst/>
          </a:prstGeom>
        </p:spPr>
        <p:txBody>
          <a:bodyPr wrap="none">
            <a:spAutoFit/>
          </a:bodyPr>
          <a:lstStyle/>
          <a:p>
            <a:r>
              <a:rPr lang="en-US" altLang="ja-JP" sz="1400" dirty="0">
                <a:latin typeface="+mn-ea"/>
              </a:rPr>
              <a:t>3</a:t>
            </a:r>
            <a:r>
              <a:rPr lang="ja-JP" altLang="en-US" sz="1400" dirty="0">
                <a:latin typeface="+mn-ea"/>
              </a:rPr>
              <a:t>時間の長丁場になりますので、飲み物・軽食などご用意してお気軽にご参加ください。</a:t>
            </a:r>
            <a:endParaRPr lang="ja-JP" altLang="en-US" dirty="0">
              <a:latin typeface="+mn-ea"/>
            </a:endParaRPr>
          </a:p>
        </p:txBody>
      </p:sp>
    </p:spTree>
    <p:extLst>
      <p:ext uri="{BB962C8B-B14F-4D97-AF65-F5344CB8AC3E}">
        <p14:creationId xmlns:p14="http://schemas.microsoft.com/office/powerpoint/2010/main" val="4169878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a:extLst>
              <a:ext uri="{FF2B5EF4-FFF2-40B4-BE49-F238E27FC236}">
                <a16:creationId xmlns:a16="http://schemas.microsoft.com/office/drawing/2014/main" id="{066ABAC6-59AB-4153-BE95-B7988905281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1867" y="683366"/>
            <a:ext cx="7803819" cy="5672277"/>
          </a:xfrm>
        </p:spPr>
      </p:pic>
    </p:spTree>
    <p:extLst>
      <p:ext uri="{BB962C8B-B14F-4D97-AF65-F5344CB8AC3E}">
        <p14:creationId xmlns:p14="http://schemas.microsoft.com/office/powerpoint/2010/main" val="3669433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1D7FEB4F-7E1C-4DA4-9925-C2EB806E1465}"/>
              </a:ext>
            </a:extLst>
          </p:cNvPr>
          <p:cNvSpPr/>
          <p:nvPr/>
        </p:nvSpPr>
        <p:spPr>
          <a:xfrm>
            <a:off x="0" y="1120632"/>
            <a:ext cx="8974668" cy="369332"/>
          </a:xfrm>
          <a:prstGeom prst="rect">
            <a:avLst/>
          </a:prstGeom>
        </p:spPr>
        <p:txBody>
          <a:bodyPr wrap="square">
            <a:spAutoFit/>
          </a:bodyPr>
          <a:lstStyle/>
          <a:p>
            <a:r>
              <a:rPr lang="ja-JP" altLang="en-US" dirty="0">
                <a:solidFill>
                  <a:srgbClr val="1D3366"/>
                </a:solidFill>
                <a:latin typeface="UD デジタル 教科書体 NK-R" panose="02020400000000000000" pitchFamily="18" charset="-128"/>
                <a:ea typeface="UD デジタル 教科書体 NK-R" panose="02020400000000000000" pitchFamily="18" charset="-128"/>
              </a:rPr>
              <a:t>・何らかの理由で通塾できない生徒の学びのために、通塾せずに学習できる仕組みを提供</a:t>
            </a:r>
          </a:p>
        </p:txBody>
      </p:sp>
      <p:sp>
        <p:nvSpPr>
          <p:cNvPr id="5" name="正方形/長方形 4">
            <a:extLst>
              <a:ext uri="{FF2B5EF4-FFF2-40B4-BE49-F238E27FC236}">
                <a16:creationId xmlns:a16="http://schemas.microsoft.com/office/drawing/2014/main" id="{CBA370DC-E16B-4AD3-9EE5-E7CF37E07214}"/>
              </a:ext>
            </a:extLst>
          </p:cNvPr>
          <p:cNvSpPr/>
          <p:nvPr/>
        </p:nvSpPr>
        <p:spPr>
          <a:xfrm>
            <a:off x="0" y="1489964"/>
            <a:ext cx="8884357" cy="369332"/>
          </a:xfrm>
          <a:prstGeom prst="rect">
            <a:avLst/>
          </a:prstGeom>
        </p:spPr>
        <p:txBody>
          <a:bodyPr wrap="square">
            <a:spAutoFit/>
          </a:bodyPr>
          <a:lstStyle/>
          <a:p>
            <a:r>
              <a:rPr lang="ja-JP" altLang="en-US" dirty="0">
                <a:solidFill>
                  <a:srgbClr val="1D3366"/>
                </a:solidFill>
                <a:latin typeface="UD デジタル 教科書体 NK-R" panose="02020400000000000000" pitchFamily="18" charset="-128"/>
                <a:ea typeface="UD デジタル 教科書体 NK-R" panose="02020400000000000000" pitchFamily="18" charset="-128"/>
              </a:rPr>
              <a:t>・コロナ第二波など不測の事態にそなえる　　　　　　　　　　</a:t>
            </a:r>
            <a:r>
              <a:rPr lang="ja-JP" altLang="en-US" b="1" dirty="0">
                <a:solidFill>
                  <a:srgbClr val="1D3366"/>
                </a:solidFill>
                <a:latin typeface="UD デジタル 教科書体 NK-R" panose="02020400000000000000" pitchFamily="18" charset="-128"/>
                <a:ea typeface="UD デジタル 教科書体 NK-R" panose="02020400000000000000" pitchFamily="18" charset="-128"/>
              </a:rPr>
              <a:t>　</a:t>
            </a:r>
            <a:r>
              <a:rPr lang="en-US" altLang="ja-JP" b="1" dirty="0">
                <a:solidFill>
                  <a:srgbClr val="1D3366"/>
                </a:solidFill>
                <a:latin typeface="UD デジタル 教科書体 NK-R" panose="02020400000000000000" pitchFamily="18" charset="-128"/>
                <a:ea typeface="UD デジタル 教科書体 NK-R" panose="02020400000000000000" pitchFamily="18" charset="-128"/>
              </a:rPr>
              <a:t>【</a:t>
            </a:r>
            <a:r>
              <a:rPr lang="ja-JP" altLang="en-US" b="1" dirty="0">
                <a:solidFill>
                  <a:srgbClr val="1D3366"/>
                </a:solidFill>
                <a:latin typeface="UD デジタル 教科書体 NK-R" panose="02020400000000000000" pitchFamily="18" charset="-128"/>
                <a:ea typeface="UD デジタル 教科書体 NK-R" panose="02020400000000000000" pitchFamily="18" charset="-128"/>
              </a:rPr>
              <a:t>安心・安全</a:t>
            </a:r>
            <a:r>
              <a:rPr lang="en-US" altLang="ja-JP" b="1" dirty="0">
                <a:solidFill>
                  <a:srgbClr val="1D3366"/>
                </a:solidFill>
                <a:latin typeface="UD デジタル 教科書体 NK-R" panose="02020400000000000000" pitchFamily="18" charset="-128"/>
                <a:ea typeface="UD デジタル 教科書体 NK-R" panose="02020400000000000000" pitchFamily="18" charset="-128"/>
              </a:rPr>
              <a:t>】</a:t>
            </a:r>
            <a:r>
              <a:rPr lang="ja-JP" altLang="en-US" b="1" dirty="0">
                <a:solidFill>
                  <a:srgbClr val="1D3366"/>
                </a:solidFill>
                <a:latin typeface="UD デジタル 教科書体 NK-R" panose="02020400000000000000" pitchFamily="18" charset="-128"/>
                <a:ea typeface="UD デジタル 教科書体 NK-R" panose="02020400000000000000" pitchFamily="18" charset="-128"/>
              </a:rPr>
              <a:t>　</a:t>
            </a:r>
            <a:r>
              <a:rPr lang="en-US" altLang="ja-JP" b="1" dirty="0">
                <a:solidFill>
                  <a:srgbClr val="1D3366"/>
                </a:solidFill>
                <a:latin typeface="UD デジタル 教科書体 NK-R" panose="02020400000000000000" pitchFamily="18" charset="-128"/>
                <a:ea typeface="UD デジタル 教科書体 NK-R" panose="02020400000000000000" pitchFamily="18" charset="-128"/>
              </a:rPr>
              <a:t>《</a:t>
            </a:r>
            <a:r>
              <a:rPr lang="ja-JP" altLang="en-US" b="1" dirty="0">
                <a:solidFill>
                  <a:srgbClr val="1D3366"/>
                </a:solidFill>
                <a:latin typeface="UD デジタル 教科書体 NK-R" panose="02020400000000000000" pitchFamily="18" charset="-128"/>
                <a:ea typeface="UD デジタル 教科書体 NK-R" panose="02020400000000000000" pitchFamily="18" charset="-128"/>
              </a:rPr>
              <a:t>顧客も従業員も</a:t>
            </a:r>
            <a:r>
              <a:rPr lang="en-US" altLang="ja-JP" b="1" dirty="0">
                <a:solidFill>
                  <a:srgbClr val="1D3366"/>
                </a:solidFill>
                <a:latin typeface="UD デジタル 教科書体 NK-R" panose="02020400000000000000" pitchFamily="18" charset="-128"/>
                <a:ea typeface="UD デジタル 教科書体 NK-R" panose="02020400000000000000" pitchFamily="18" charset="-128"/>
              </a:rPr>
              <a:t>》</a:t>
            </a:r>
            <a:endParaRPr lang="ja-JP" altLang="en-US" b="1" dirty="0">
              <a:solidFill>
                <a:srgbClr val="1D3366"/>
              </a:solidFill>
              <a:latin typeface="UD デジタル 教科書体 NK-R" panose="02020400000000000000" pitchFamily="18" charset="-128"/>
              <a:ea typeface="UD デジタル 教科書体 NK-R" panose="02020400000000000000" pitchFamily="18" charset="-128"/>
            </a:endParaRPr>
          </a:p>
        </p:txBody>
      </p:sp>
      <p:sp>
        <p:nvSpPr>
          <p:cNvPr id="6" name="直方体 5">
            <a:extLst>
              <a:ext uri="{FF2B5EF4-FFF2-40B4-BE49-F238E27FC236}">
                <a16:creationId xmlns:a16="http://schemas.microsoft.com/office/drawing/2014/main" id="{AC657D0F-C41F-4A65-89E2-734024B6574F}"/>
              </a:ext>
            </a:extLst>
          </p:cNvPr>
          <p:cNvSpPr/>
          <p:nvPr/>
        </p:nvSpPr>
        <p:spPr>
          <a:xfrm>
            <a:off x="180622" y="1984023"/>
            <a:ext cx="1941690" cy="839212"/>
          </a:xfrm>
          <a:prstGeom prst="cube">
            <a:avLst/>
          </a:prstGeom>
          <a:solidFill>
            <a:srgbClr val="7030A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インプット</a:t>
            </a:r>
          </a:p>
        </p:txBody>
      </p:sp>
      <p:sp>
        <p:nvSpPr>
          <p:cNvPr id="7" name="直方体 6">
            <a:extLst>
              <a:ext uri="{FF2B5EF4-FFF2-40B4-BE49-F238E27FC236}">
                <a16:creationId xmlns:a16="http://schemas.microsoft.com/office/drawing/2014/main" id="{7C7C0771-B994-420F-AA88-B856FFA52ADD}"/>
              </a:ext>
            </a:extLst>
          </p:cNvPr>
          <p:cNvSpPr/>
          <p:nvPr/>
        </p:nvSpPr>
        <p:spPr>
          <a:xfrm>
            <a:off x="4572000" y="1984023"/>
            <a:ext cx="1941690" cy="839212"/>
          </a:xfrm>
          <a:prstGeom prst="cube">
            <a:avLst/>
          </a:prstGeom>
          <a:solidFill>
            <a:srgbClr val="00B05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チェックテスト</a:t>
            </a:r>
          </a:p>
        </p:txBody>
      </p:sp>
      <p:sp>
        <p:nvSpPr>
          <p:cNvPr id="8" name="直方体 7">
            <a:extLst>
              <a:ext uri="{FF2B5EF4-FFF2-40B4-BE49-F238E27FC236}">
                <a16:creationId xmlns:a16="http://schemas.microsoft.com/office/drawing/2014/main" id="{3AEEADBE-97B5-42EE-AF7E-DE94D93201C7}"/>
              </a:ext>
            </a:extLst>
          </p:cNvPr>
          <p:cNvSpPr/>
          <p:nvPr/>
        </p:nvSpPr>
        <p:spPr>
          <a:xfrm>
            <a:off x="6824131" y="1984023"/>
            <a:ext cx="1941690" cy="839212"/>
          </a:xfrm>
          <a:prstGeom prst="cube">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モチベアップ</a:t>
            </a:r>
          </a:p>
        </p:txBody>
      </p:sp>
      <p:sp>
        <p:nvSpPr>
          <p:cNvPr id="9" name="直方体 8">
            <a:extLst>
              <a:ext uri="{FF2B5EF4-FFF2-40B4-BE49-F238E27FC236}">
                <a16:creationId xmlns:a16="http://schemas.microsoft.com/office/drawing/2014/main" id="{7EAAC064-5A0E-4281-9063-172996085951}"/>
              </a:ext>
            </a:extLst>
          </p:cNvPr>
          <p:cNvSpPr/>
          <p:nvPr/>
        </p:nvSpPr>
        <p:spPr>
          <a:xfrm>
            <a:off x="2319869" y="1984023"/>
            <a:ext cx="1941690" cy="839212"/>
          </a:xfrm>
          <a:prstGeom prst="cube">
            <a:avLst/>
          </a:prstGeom>
          <a:solidFill>
            <a:srgbClr val="0070C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アウトプット</a:t>
            </a:r>
          </a:p>
        </p:txBody>
      </p:sp>
      <p:sp>
        <p:nvSpPr>
          <p:cNvPr id="10" name="直方体 9">
            <a:extLst>
              <a:ext uri="{FF2B5EF4-FFF2-40B4-BE49-F238E27FC236}">
                <a16:creationId xmlns:a16="http://schemas.microsoft.com/office/drawing/2014/main" id="{AA805657-3476-46C6-A34F-A08CE2DF17C1}"/>
              </a:ext>
            </a:extLst>
          </p:cNvPr>
          <p:cNvSpPr/>
          <p:nvPr/>
        </p:nvSpPr>
        <p:spPr>
          <a:xfrm>
            <a:off x="180622" y="2897411"/>
            <a:ext cx="1941690" cy="3931355"/>
          </a:xfrm>
          <a:prstGeom prst="cube">
            <a:avLst>
              <a:gd name="adj" fmla="val 17442"/>
            </a:avLst>
          </a:prstGeom>
          <a:solidFill>
            <a:srgbClr val="7030A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【After</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コロナを見据えた</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500" dirty="0">
                <a:solidFill>
                  <a:srgbClr val="1D3366"/>
                </a:solidFill>
                <a:latin typeface="UD デジタル 教科書体 N-B" panose="02020700000000000000" pitchFamily="17" charset="-128"/>
                <a:ea typeface="UD デジタル 教科書体 N-B" panose="02020700000000000000" pitchFamily="17" charset="-128"/>
              </a:rPr>
              <a:t>セッティング</a:t>
            </a: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a:t>
            </a: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【KEY】</a:t>
            </a: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働き方改革</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労働生産性</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非常と通常</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endParaRPr>
          </a:p>
        </p:txBody>
      </p:sp>
      <p:sp>
        <p:nvSpPr>
          <p:cNvPr id="11" name="直方体 10">
            <a:extLst>
              <a:ext uri="{FF2B5EF4-FFF2-40B4-BE49-F238E27FC236}">
                <a16:creationId xmlns:a16="http://schemas.microsoft.com/office/drawing/2014/main" id="{C6377C40-5646-46AF-9677-113F171923EC}"/>
              </a:ext>
            </a:extLst>
          </p:cNvPr>
          <p:cNvSpPr/>
          <p:nvPr/>
        </p:nvSpPr>
        <p:spPr>
          <a:xfrm>
            <a:off x="2297292" y="2897410"/>
            <a:ext cx="1941690" cy="3931355"/>
          </a:xfrm>
          <a:prstGeom prst="cube">
            <a:avLst>
              <a:gd name="adj" fmla="val 17442"/>
            </a:avLst>
          </a:prstGeom>
          <a:solidFill>
            <a:srgbClr val="0070C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ラーニング</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ピラミッド</a:t>
            </a: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a:t>
            </a: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講義</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読む</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音声・視覚化</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実演</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集団討論</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行動にうつす</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他者に教える</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すぐに利用</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endParaRPr>
          </a:p>
        </p:txBody>
      </p:sp>
      <p:sp>
        <p:nvSpPr>
          <p:cNvPr id="12" name="直方体 11">
            <a:extLst>
              <a:ext uri="{FF2B5EF4-FFF2-40B4-BE49-F238E27FC236}">
                <a16:creationId xmlns:a16="http://schemas.microsoft.com/office/drawing/2014/main" id="{BCF7476B-A83C-47C9-9F06-A1BB320AB66B}"/>
              </a:ext>
            </a:extLst>
          </p:cNvPr>
          <p:cNvSpPr/>
          <p:nvPr/>
        </p:nvSpPr>
        <p:spPr>
          <a:xfrm>
            <a:off x="4563535" y="2897408"/>
            <a:ext cx="1941690" cy="3931355"/>
          </a:xfrm>
          <a:prstGeom prst="cube">
            <a:avLst>
              <a:gd name="adj" fmla="val 17442"/>
            </a:avLst>
          </a:prstGeom>
          <a:solidFill>
            <a:srgbClr val="00B05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システム・</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コンテンツ</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利用</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あえての</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アナログ</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ラーニング</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ピラミッド</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p:txBody>
      </p:sp>
      <p:sp>
        <p:nvSpPr>
          <p:cNvPr id="13" name="直方体 12">
            <a:extLst>
              <a:ext uri="{FF2B5EF4-FFF2-40B4-BE49-F238E27FC236}">
                <a16:creationId xmlns:a16="http://schemas.microsoft.com/office/drawing/2014/main" id="{7CF3BEA7-8008-4D1E-A5A7-17B5069D4632}"/>
              </a:ext>
            </a:extLst>
          </p:cNvPr>
          <p:cNvSpPr/>
          <p:nvPr/>
        </p:nvSpPr>
        <p:spPr>
          <a:xfrm>
            <a:off x="6829779" y="2897409"/>
            <a:ext cx="1941690" cy="3931355"/>
          </a:xfrm>
          <a:prstGeom prst="cube">
            <a:avLst>
              <a:gd name="adj" fmla="val 17442"/>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差別化</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ポイント</a:t>
            </a: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a:t>
            </a: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授業の工夫</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授業側面工夫</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保護者対応力</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あえての</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アナログ</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endParaRPr>
          </a:p>
        </p:txBody>
      </p:sp>
      <p:sp>
        <p:nvSpPr>
          <p:cNvPr id="14" name="テキスト ボックス 13">
            <a:extLst>
              <a:ext uri="{FF2B5EF4-FFF2-40B4-BE49-F238E27FC236}">
                <a16:creationId xmlns:a16="http://schemas.microsoft.com/office/drawing/2014/main" id="{8319EC4C-D04D-4199-9F32-C8D1098F24F4}"/>
              </a:ext>
            </a:extLst>
          </p:cNvPr>
          <p:cNvSpPr txBox="1"/>
          <p:nvPr/>
        </p:nvSpPr>
        <p:spPr>
          <a:xfrm>
            <a:off x="383821" y="123210"/>
            <a:ext cx="8161867" cy="461665"/>
          </a:xfrm>
          <a:prstGeom prst="rect">
            <a:avLst/>
          </a:prstGeom>
          <a:noFill/>
        </p:spPr>
        <p:txBody>
          <a:bodyPr wrap="square" rtlCol="0">
            <a:spAutoFit/>
          </a:bodyPr>
          <a:lstStyle/>
          <a:p>
            <a:r>
              <a:rPr kumimoji="1" lang="en-US" altLang="ja-JP" sz="2400" dirty="0">
                <a:solidFill>
                  <a:srgbClr val="1D3366"/>
                </a:solidFill>
                <a:latin typeface="BIZ UDゴシック" panose="020B0400000000000000" pitchFamily="49" charset="-128"/>
                <a:ea typeface="BIZ UDゴシック" panose="020B0400000000000000" pitchFamily="49" charset="-128"/>
              </a:rPr>
              <a:t>【</a:t>
            </a:r>
            <a:r>
              <a:rPr kumimoji="1" lang="ja-JP" altLang="en-US" sz="2400" dirty="0">
                <a:solidFill>
                  <a:srgbClr val="1D3366"/>
                </a:solidFill>
                <a:latin typeface="BIZ UDゴシック" panose="020B0400000000000000" pitchFamily="49" charset="-128"/>
                <a:ea typeface="BIZ UDゴシック" panose="020B0400000000000000" pitchFamily="49" charset="-128"/>
              </a:rPr>
              <a:t>オンライン夏期講習</a:t>
            </a:r>
            <a:r>
              <a:rPr kumimoji="1" lang="en-US" altLang="ja-JP" sz="2400" dirty="0">
                <a:solidFill>
                  <a:srgbClr val="1D3366"/>
                </a:solidFill>
                <a:latin typeface="BIZ UDゴシック" panose="020B0400000000000000" pitchFamily="49" charset="-128"/>
                <a:ea typeface="BIZ UDゴシック" panose="020B0400000000000000" pitchFamily="49" charset="-128"/>
              </a:rPr>
              <a:t>】</a:t>
            </a:r>
            <a:r>
              <a:rPr kumimoji="1" lang="ja-JP" altLang="en-US" sz="2400" dirty="0">
                <a:solidFill>
                  <a:srgbClr val="1D3366"/>
                </a:solidFill>
                <a:latin typeface="BIZ UDゴシック" panose="020B0400000000000000" pitchFamily="49" charset="-128"/>
                <a:ea typeface="BIZ UDゴシック" panose="020B0400000000000000" pitchFamily="49" charset="-128"/>
              </a:rPr>
              <a:t>　</a:t>
            </a:r>
            <a:r>
              <a:rPr kumimoji="1" lang="en-US" altLang="ja-JP" sz="2400" dirty="0">
                <a:solidFill>
                  <a:srgbClr val="1D3366"/>
                </a:solidFill>
                <a:latin typeface="BIZ UDゴシック" panose="020B0400000000000000" pitchFamily="49" charset="-128"/>
                <a:ea typeface="BIZ UDゴシック" panose="020B0400000000000000" pitchFamily="49" charset="-128"/>
              </a:rPr>
              <a:t>&gt;&gt;</a:t>
            </a:r>
            <a:r>
              <a:rPr kumimoji="1" lang="ja-JP" altLang="en-US" sz="2400" dirty="0">
                <a:solidFill>
                  <a:srgbClr val="1D3366"/>
                </a:solidFill>
                <a:latin typeface="BIZ UDゴシック" panose="020B0400000000000000" pitchFamily="49" charset="-128"/>
                <a:ea typeface="BIZ UDゴシック" panose="020B0400000000000000" pitchFamily="49" charset="-128"/>
              </a:rPr>
              <a:t>　通常授業でも　</a:t>
            </a:r>
            <a:r>
              <a:rPr kumimoji="1" lang="en-US" altLang="ja-JP" sz="2400" dirty="0">
                <a:solidFill>
                  <a:srgbClr val="1D3366"/>
                </a:solidFill>
                <a:latin typeface="BIZ UDゴシック" panose="020B0400000000000000" pitchFamily="49" charset="-128"/>
                <a:ea typeface="BIZ UDゴシック" panose="020B0400000000000000" pitchFamily="49" charset="-128"/>
              </a:rPr>
              <a:t>2021</a:t>
            </a:r>
            <a:r>
              <a:rPr kumimoji="1" lang="ja-JP" altLang="en-US" sz="2400" dirty="0">
                <a:solidFill>
                  <a:srgbClr val="1D3366"/>
                </a:solidFill>
                <a:latin typeface="BIZ UDゴシック" panose="020B0400000000000000" pitchFamily="49" charset="-128"/>
                <a:ea typeface="BIZ UDゴシック" panose="020B0400000000000000" pitchFamily="49" charset="-128"/>
              </a:rPr>
              <a:t>年度も</a:t>
            </a:r>
          </a:p>
        </p:txBody>
      </p:sp>
      <p:sp>
        <p:nvSpPr>
          <p:cNvPr id="15" name="正方形/長方形 14">
            <a:extLst>
              <a:ext uri="{FF2B5EF4-FFF2-40B4-BE49-F238E27FC236}">
                <a16:creationId xmlns:a16="http://schemas.microsoft.com/office/drawing/2014/main" id="{68E832CD-705C-4526-A24D-C03199904EC2}"/>
              </a:ext>
            </a:extLst>
          </p:cNvPr>
          <p:cNvSpPr/>
          <p:nvPr/>
        </p:nvSpPr>
        <p:spPr>
          <a:xfrm>
            <a:off x="0" y="710695"/>
            <a:ext cx="1783644" cy="369332"/>
          </a:xfrm>
          <a:prstGeom prst="rect">
            <a:avLst/>
          </a:prstGeom>
        </p:spPr>
        <p:txBody>
          <a:bodyPr wrap="square">
            <a:spAutoFit/>
          </a:bodyPr>
          <a:lstStyle/>
          <a:p>
            <a:r>
              <a:rPr lang="ja-JP" altLang="en-US" dirty="0">
                <a:solidFill>
                  <a:srgbClr val="1D3366"/>
                </a:solidFill>
                <a:latin typeface="UD デジタル 教科書体 NK-R" panose="02020400000000000000" pitchFamily="18" charset="-128"/>
                <a:ea typeface="UD デジタル 教科書体 NK-R" panose="02020400000000000000" pitchFamily="18" charset="-128"/>
              </a:rPr>
              <a:t>●設定趣旨</a:t>
            </a:r>
          </a:p>
        </p:txBody>
      </p:sp>
    </p:spTree>
    <p:extLst>
      <p:ext uri="{BB962C8B-B14F-4D97-AF65-F5344CB8AC3E}">
        <p14:creationId xmlns:p14="http://schemas.microsoft.com/office/powerpoint/2010/main" val="3966277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4CD0E6-2C34-4590-82A9-EA0D45697440}"/>
              </a:ext>
            </a:extLst>
          </p:cNvPr>
          <p:cNvSpPr>
            <a:spLocks noGrp="1"/>
          </p:cNvSpPr>
          <p:nvPr>
            <p:ph type="title"/>
          </p:nvPr>
        </p:nvSpPr>
        <p:spPr>
          <a:xfrm>
            <a:off x="0" y="1669367"/>
            <a:ext cx="9144000" cy="1910638"/>
          </a:xfrm>
        </p:spPr>
        <p:txBody>
          <a:bodyPr>
            <a:noAutofit/>
          </a:bodyPr>
          <a:lstStyle/>
          <a:p>
            <a:pPr algn="ctr"/>
            <a:r>
              <a:rPr lang="ja-JP" altLang="en-US" sz="3200" b="1" dirty="0">
                <a:solidFill>
                  <a:srgbClr val="1D3366"/>
                </a:solidFill>
                <a:latin typeface="游ゴシック" panose="020B0400000000000000" pitchFamily="50" charset="-128"/>
                <a:ea typeface="游ゴシック" panose="020B0400000000000000" pitchFamily="50" charset="-128"/>
              </a:rPr>
              <a:t>お問い合わせ</a:t>
            </a:r>
            <a:br>
              <a:rPr lang="en-US" altLang="ja-JP" sz="3200" b="1" dirty="0">
                <a:solidFill>
                  <a:srgbClr val="1D3366"/>
                </a:solidFill>
                <a:latin typeface="游ゴシック" panose="020B0400000000000000" pitchFamily="50" charset="-128"/>
                <a:ea typeface="游ゴシック" panose="020B0400000000000000" pitchFamily="50" charset="-128"/>
              </a:rPr>
            </a:br>
            <a:br>
              <a:rPr lang="en-US" altLang="ja-JP" sz="3200" b="1" dirty="0">
                <a:solidFill>
                  <a:srgbClr val="1D3366"/>
                </a:solidFill>
                <a:latin typeface="游ゴシック" panose="020B0400000000000000" pitchFamily="50" charset="-128"/>
                <a:ea typeface="游ゴシック" panose="020B0400000000000000" pitchFamily="50" charset="-128"/>
              </a:rPr>
            </a:br>
            <a:r>
              <a:rPr lang="en-US" altLang="ja-JP" sz="3200" b="1" dirty="0">
                <a:solidFill>
                  <a:srgbClr val="1D3366"/>
                </a:solidFill>
                <a:latin typeface="游ゴシック" panose="020B0400000000000000" pitchFamily="50" charset="-128"/>
                <a:ea typeface="游ゴシック" panose="020B0400000000000000" pitchFamily="50" charset="-128"/>
              </a:rPr>
              <a:t>(</a:t>
            </a:r>
            <a:r>
              <a:rPr lang="ja-JP" altLang="en-US" sz="3200" b="1" dirty="0">
                <a:solidFill>
                  <a:srgbClr val="1D3366"/>
                </a:solidFill>
                <a:latin typeface="游ゴシック" panose="020B0400000000000000" pitchFamily="50" charset="-128"/>
                <a:ea typeface="游ゴシック" panose="020B0400000000000000" pitchFamily="50" charset="-128"/>
              </a:rPr>
              <a:t>一社）教育アライアンスネットワーク  </a:t>
            </a:r>
            <a:br>
              <a:rPr lang="en-US" altLang="ja-JP" sz="3200" b="1" dirty="0">
                <a:solidFill>
                  <a:srgbClr val="1D3366"/>
                </a:solidFill>
                <a:latin typeface="游ゴシック" panose="020B0400000000000000" pitchFamily="50" charset="-128"/>
                <a:ea typeface="游ゴシック" panose="020B0400000000000000" pitchFamily="50" charset="-128"/>
              </a:rPr>
            </a:br>
            <a:r>
              <a:rPr lang="ja-JP" altLang="en-US" sz="3200" b="1" dirty="0">
                <a:solidFill>
                  <a:srgbClr val="1D3366"/>
                </a:solidFill>
                <a:latin typeface="游ゴシック" panose="020B0400000000000000" pitchFamily="50" charset="-128"/>
                <a:ea typeface="游ゴシック" panose="020B0400000000000000" pitchFamily="50" charset="-128"/>
              </a:rPr>
              <a:t>　　　　　</a:t>
            </a:r>
            <a:r>
              <a:rPr lang="en-US" altLang="ja-JP" sz="3200" b="1" dirty="0">
                <a:solidFill>
                  <a:srgbClr val="1D3366"/>
                </a:solidFill>
                <a:latin typeface="游ゴシック" panose="020B0400000000000000" pitchFamily="50" charset="-128"/>
                <a:ea typeface="游ゴシック" panose="020B0400000000000000" pitchFamily="50" charset="-128"/>
              </a:rPr>
              <a:t>NEA </a:t>
            </a:r>
            <a:r>
              <a:rPr lang="ja-JP" altLang="en-US" sz="2400" b="1" dirty="0">
                <a:solidFill>
                  <a:srgbClr val="1D3366"/>
                </a:solidFill>
                <a:latin typeface="游ゴシック" panose="020B0400000000000000" pitchFamily="50" charset="-128"/>
                <a:ea typeface="游ゴシック" panose="020B0400000000000000" pitchFamily="50" charset="-128"/>
              </a:rPr>
              <a:t>（</a:t>
            </a:r>
            <a:r>
              <a:rPr lang="en-US" altLang="ja-JP" sz="2400" b="1" dirty="0">
                <a:solidFill>
                  <a:srgbClr val="1D3366"/>
                </a:solidFill>
                <a:latin typeface="游ゴシック" panose="020B0400000000000000" pitchFamily="50" charset="-128"/>
                <a:ea typeface="游ゴシック" panose="020B0400000000000000" pitchFamily="50" charset="-128"/>
              </a:rPr>
              <a:t>Networks of educational Alliance)</a:t>
            </a:r>
            <a:endParaRPr kumimoji="1" lang="ja-JP" altLang="en-US" sz="3200" b="1" dirty="0">
              <a:solidFill>
                <a:srgbClr val="1D3366"/>
              </a:solidFill>
              <a:latin typeface="游ゴシック" panose="020B0400000000000000" pitchFamily="50" charset="-128"/>
              <a:ea typeface="游ゴシック" panose="020B0400000000000000" pitchFamily="50" charset="-128"/>
            </a:endParaRPr>
          </a:p>
        </p:txBody>
      </p:sp>
      <p:sp>
        <p:nvSpPr>
          <p:cNvPr id="4" name="フッター プレースホルダー 3">
            <a:extLst>
              <a:ext uri="{FF2B5EF4-FFF2-40B4-BE49-F238E27FC236}">
                <a16:creationId xmlns:a16="http://schemas.microsoft.com/office/drawing/2014/main" id="{B8CB01F7-5959-4A1F-BFF4-B78613159857}"/>
              </a:ext>
            </a:extLst>
          </p:cNvPr>
          <p:cNvSpPr>
            <a:spLocks noGrp="1"/>
          </p:cNvSpPr>
          <p:nvPr>
            <p:ph type="ftr" sz="quarter" idx="11"/>
          </p:nvPr>
        </p:nvSpPr>
        <p:spPr/>
        <p:txBody>
          <a:bodyPr/>
          <a:lstStyle/>
          <a:p>
            <a:r>
              <a:rPr kumimoji="1" lang="en-US" altLang="ja-JP" dirty="0"/>
              <a:t>©Networks of Educational Alliance (NEA) 2020</a:t>
            </a:r>
            <a:endParaRPr kumimoji="1" lang="ja-JP" altLang="en-US"/>
          </a:p>
        </p:txBody>
      </p:sp>
      <p:sp>
        <p:nvSpPr>
          <p:cNvPr id="5" name="スライド番号プレースホルダー 4">
            <a:extLst>
              <a:ext uri="{FF2B5EF4-FFF2-40B4-BE49-F238E27FC236}">
                <a16:creationId xmlns:a16="http://schemas.microsoft.com/office/drawing/2014/main" id="{F3F4A0AD-5C32-4AD7-8EBD-BDA773F8C329}"/>
              </a:ext>
            </a:extLst>
          </p:cNvPr>
          <p:cNvSpPr>
            <a:spLocks noGrp="1"/>
          </p:cNvSpPr>
          <p:nvPr>
            <p:ph type="sldNum" sz="quarter" idx="12"/>
          </p:nvPr>
        </p:nvSpPr>
        <p:spPr/>
        <p:txBody>
          <a:bodyPr/>
          <a:lstStyle/>
          <a:p>
            <a:fld id="{1048C79D-8BC5-4934-A326-D38EA1856271}" type="slidenum">
              <a:rPr kumimoji="1" lang="ja-JP" altLang="en-US" smtClean="0"/>
              <a:t>12</a:t>
            </a:fld>
            <a:endParaRPr kumimoji="1" lang="ja-JP" altLang="en-US"/>
          </a:p>
        </p:txBody>
      </p:sp>
      <p:sp>
        <p:nvSpPr>
          <p:cNvPr id="6" name="タイトル 1">
            <a:extLst>
              <a:ext uri="{FF2B5EF4-FFF2-40B4-BE49-F238E27FC236}">
                <a16:creationId xmlns:a16="http://schemas.microsoft.com/office/drawing/2014/main" id="{1888FD59-F149-4A52-9D4E-E3E365847CDA}"/>
              </a:ext>
            </a:extLst>
          </p:cNvPr>
          <p:cNvSpPr txBox="1">
            <a:spLocks/>
          </p:cNvSpPr>
          <p:nvPr/>
        </p:nvSpPr>
        <p:spPr>
          <a:xfrm>
            <a:off x="-488293" y="3881882"/>
            <a:ext cx="8378872" cy="274547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en-US" altLang="ja-JP" sz="3200" b="1" dirty="0">
                <a:solidFill>
                  <a:srgbClr val="1D3366"/>
                </a:solidFill>
                <a:latin typeface="游ゴシック" panose="020B0400000000000000" pitchFamily="50" charset="-128"/>
                <a:ea typeface="游ゴシック" panose="020B0400000000000000" pitchFamily="50" charset="-128"/>
              </a:rPr>
              <a:t>Mail: </a:t>
            </a:r>
            <a:r>
              <a:rPr lang="en-US" altLang="ja-JP" sz="3200" b="1" dirty="0">
                <a:solidFill>
                  <a:srgbClr val="1D3366"/>
                </a:solidFill>
                <a:latin typeface="游ゴシック" panose="020B0400000000000000" pitchFamily="50" charset="-128"/>
                <a:ea typeface="游ゴシック" panose="020B0400000000000000" pitchFamily="50" charset="-128"/>
                <a:hlinkClick r:id="rId2"/>
              </a:rPr>
              <a:t>info@n-ea.jp</a:t>
            </a: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r>
              <a:rPr lang="en-US" altLang="ja-JP" sz="3200" b="1" dirty="0">
                <a:solidFill>
                  <a:srgbClr val="1D3366"/>
                </a:solidFill>
                <a:latin typeface="游ゴシック" panose="020B0400000000000000" pitchFamily="50" charset="-128"/>
                <a:ea typeface="游ゴシック" panose="020B0400000000000000" pitchFamily="50" charset="-128"/>
                <a:hlinkClick r:id="rId3"/>
              </a:rPr>
              <a:t>Tel</a:t>
            </a:r>
            <a:r>
              <a:rPr lang="en-US" altLang="ja-JP" sz="3200" b="1">
                <a:solidFill>
                  <a:srgbClr val="1D3366"/>
                </a:solidFill>
                <a:latin typeface="游ゴシック" panose="020B0400000000000000" pitchFamily="50" charset="-128"/>
                <a:ea typeface="游ゴシック" panose="020B0400000000000000" pitchFamily="50" charset="-128"/>
                <a:hlinkClick r:id="rId3"/>
              </a:rPr>
              <a:t>:03-6431-1311</a:t>
            </a: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r>
              <a:rPr lang="en-US" altLang="ja-JP" sz="3200" b="1" dirty="0">
                <a:solidFill>
                  <a:srgbClr val="1D3366"/>
                </a:solidFill>
                <a:latin typeface="游ゴシック" panose="020B0400000000000000" pitchFamily="50" charset="-128"/>
                <a:ea typeface="游ゴシック" panose="020B0400000000000000" pitchFamily="50" charset="-128"/>
                <a:hlinkClick r:id="rId4"/>
              </a:rPr>
              <a:t>URL:https://www.n-ea.jp/</a:t>
            </a: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r>
              <a:rPr lang="en-US" altLang="ja-JP" sz="3200" b="1" dirty="0">
                <a:solidFill>
                  <a:srgbClr val="1D3366"/>
                </a:solidFill>
                <a:latin typeface="游ゴシック" panose="020B0400000000000000" pitchFamily="50" charset="-128"/>
                <a:ea typeface="游ゴシック" panose="020B0400000000000000" pitchFamily="50" charset="-128"/>
              </a:rPr>
              <a:t>(090-3907-7762)</a:t>
            </a:r>
          </a:p>
          <a:p>
            <a:pPr algn="ctr"/>
            <a:endParaRPr lang="ja-JP" altLang="en-US" sz="3200" b="1" dirty="0">
              <a:solidFill>
                <a:srgbClr val="1D3366"/>
              </a:solidFill>
              <a:latin typeface="游ゴシック" panose="020B0400000000000000" pitchFamily="50" charset="-128"/>
              <a:ea typeface="游ゴシック" panose="020B0400000000000000" pitchFamily="50" charset="-128"/>
            </a:endParaRPr>
          </a:p>
        </p:txBody>
      </p:sp>
      <p:sp>
        <p:nvSpPr>
          <p:cNvPr id="7" name="タイトル 1">
            <a:extLst>
              <a:ext uri="{FF2B5EF4-FFF2-40B4-BE49-F238E27FC236}">
                <a16:creationId xmlns:a16="http://schemas.microsoft.com/office/drawing/2014/main" id="{9BD44C3B-0CE6-427A-A357-E8340DB5DBED}"/>
              </a:ext>
            </a:extLst>
          </p:cNvPr>
          <p:cNvSpPr txBox="1">
            <a:spLocks/>
          </p:cNvSpPr>
          <p:nvPr/>
        </p:nvSpPr>
        <p:spPr>
          <a:xfrm>
            <a:off x="382564" y="230643"/>
            <a:ext cx="8378872" cy="1364567"/>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ja-JP" altLang="en-US" sz="4000" b="1" dirty="0">
                <a:solidFill>
                  <a:srgbClr val="1D3366"/>
                </a:solidFill>
                <a:latin typeface="游ゴシック" panose="020B0400000000000000" pitchFamily="50" charset="-128"/>
                <a:ea typeface="游ゴシック" panose="020B0400000000000000" pitchFamily="50" charset="-128"/>
              </a:rPr>
              <a:t>ご清聴ありがとうございます</a:t>
            </a:r>
          </a:p>
        </p:txBody>
      </p:sp>
      <p:pic>
        <p:nvPicPr>
          <p:cNvPr id="8" name="図 7">
            <a:extLst>
              <a:ext uri="{FF2B5EF4-FFF2-40B4-BE49-F238E27FC236}">
                <a16:creationId xmlns:a16="http://schemas.microsoft.com/office/drawing/2014/main" id="{87308760-92C0-4865-9109-C7D2270795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5097" y="3956039"/>
            <a:ext cx="1670253" cy="1670253"/>
          </a:xfrm>
          <a:prstGeom prst="rect">
            <a:avLst/>
          </a:prstGeom>
          <a:ln>
            <a:solidFill>
              <a:srgbClr val="1D3366"/>
            </a:solid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336528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054A802E-C74B-4B88-B90E-EB98B424D225}"/>
              </a:ext>
            </a:extLst>
          </p:cNvPr>
          <p:cNvPicPr>
            <a:picLocks noChangeAspect="1"/>
          </p:cNvPicPr>
          <p:nvPr/>
        </p:nvPicPr>
        <p:blipFill>
          <a:blip r:embed="rId2"/>
          <a:stretch>
            <a:fillRect/>
          </a:stretch>
        </p:blipFill>
        <p:spPr>
          <a:xfrm>
            <a:off x="987777" y="821443"/>
            <a:ext cx="6897511" cy="5924169"/>
          </a:xfrm>
          <a:prstGeom prst="rect">
            <a:avLst/>
          </a:prstGeom>
        </p:spPr>
      </p:pic>
      <p:sp>
        <p:nvSpPr>
          <p:cNvPr id="5" name="字幕 2">
            <a:extLst>
              <a:ext uri="{FF2B5EF4-FFF2-40B4-BE49-F238E27FC236}">
                <a16:creationId xmlns:a16="http://schemas.microsoft.com/office/drawing/2014/main" id="{7429374E-96BA-43AD-814D-4B32A9AE6485}"/>
              </a:ext>
            </a:extLst>
          </p:cNvPr>
          <p:cNvSpPr txBox="1">
            <a:spLocks/>
          </p:cNvSpPr>
          <p:nvPr/>
        </p:nvSpPr>
        <p:spPr>
          <a:xfrm>
            <a:off x="2927803" y="112388"/>
            <a:ext cx="3970867" cy="57623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600" dirty="0">
                <a:solidFill>
                  <a:srgbClr val="1D3366"/>
                </a:solidFill>
                <a:latin typeface="BIZ UDゴシック" panose="020B0400000000000000" pitchFamily="49" charset="-128"/>
                <a:ea typeface="BIZ UDゴシック" panose="020B0400000000000000" pitchFamily="49" charset="-128"/>
              </a:rPr>
              <a:t>本日のプログラム</a:t>
            </a:r>
          </a:p>
        </p:txBody>
      </p:sp>
      <p:grpSp>
        <p:nvGrpSpPr>
          <p:cNvPr id="6" name="グループ化 5">
            <a:extLst>
              <a:ext uri="{FF2B5EF4-FFF2-40B4-BE49-F238E27FC236}">
                <a16:creationId xmlns:a16="http://schemas.microsoft.com/office/drawing/2014/main" id="{9E0C715E-1660-4C9D-9809-46729C3BAB7B}"/>
              </a:ext>
            </a:extLst>
          </p:cNvPr>
          <p:cNvGrpSpPr/>
          <p:nvPr/>
        </p:nvGrpSpPr>
        <p:grpSpPr>
          <a:xfrm>
            <a:off x="166010" y="112388"/>
            <a:ext cx="2328834" cy="576234"/>
            <a:chOff x="511434" y="162024"/>
            <a:chExt cx="1405227" cy="367818"/>
          </a:xfrm>
        </p:grpSpPr>
        <p:pic>
          <p:nvPicPr>
            <p:cNvPr id="7" name="図 6">
              <a:extLst>
                <a:ext uri="{FF2B5EF4-FFF2-40B4-BE49-F238E27FC236}">
                  <a16:creationId xmlns:a16="http://schemas.microsoft.com/office/drawing/2014/main" id="{4918F2B4-B564-4926-9A3C-C19B3C469D26}"/>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350170" y="162024"/>
              <a:ext cx="566491" cy="367818"/>
            </a:xfrm>
            <a:prstGeom prst="rect">
              <a:avLst/>
            </a:prstGeom>
          </p:spPr>
        </p:pic>
        <p:pic>
          <p:nvPicPr>
            <p:cNvPr id="8" name="図 7">
              <a:extLst>
                <a:ext uri="{FF2B5EF4-FFF2-40B4-BE49-F238E27FC236}">
                  <a16:creationId xmlns:a16="http://schemas.microsoft.com/office/drawing/2014/main" id="{E0EBF7F9-C7E3-4B23-8DBC-00715AB097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434" y="193677"/>
              <a:ext cx="717407" cy="304512"/>
            </a:xfrm>
            <a:prstGeom prst="rect">
              <a:avLst/>
            </a:prstGeom>
          </p:spPr>
        </p:pic>
      </p:grpSp>
    </p:spTree>
    <p:extLst>
      <p:ext uri="{BB962C8B-B14F-4D97-AF65-F5344CB8AC3E}">
        <p14:creationId xmlns:p14="http://schemas.microsoft.com/office/powerpoint/2010/main" val="3773472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77244"/>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3600" dirty="0">
                <a:solidFill>
                  <a:schemeClr val="bg1"/>
                </a:solidFill>
                <a:latin typeface="BIZ UDゴシック" panose="020B0400000000000000" pitchFamily="49" charset="-128"/>
                <a:ea typeface="BIZ UDゴシック" panose="020B0400000000000000" pitchFamily="49" charset="-128"/>
              </a:rPr>
              <a:t>10:35</a:t>
            </a:r>
            <a:r>
              <a:rPr kumimoji="1" lang="ja-JP" altLang="en-US" sz="3600" dirty="0">
                <a:solidFill>
                  <a:schemeClr val="bg1"/>
                </a:solidFill>
                <a:latin typeface="BIZ UDゴシック" panose="020B0400000000000000" pitchFamily="49" charset="-128"/>
                <a:ea typeface="BIZ UDゴシック" panose="020B0400000000000000" pitchFamily="49" charset="-128"/>
              </a:rPr>
              <a:t>～</a:t>
            </a:r>
            <a:r>
              <a:rPr kumimoji="1" lang="en-US" altLang="ja-JP" sz="3600" dirty="0">
                <a:solidFill>
                  <a:schemeClr val="bg1"/>
                </a:solidFill>
                <a:latin typeface="BIZ UDゴシック" panose="020B0400000000000000" pitchFamily="49" charset="-128"/>
                <a:ea typeface="BIZ UDゴシック" panose="020B0400000000000000" pitchFamily="49" charset="-128"/>
              </a:rPr>
              <a:t>11:05</a:t>
            </a:r>
          </a:p>
          <a:p>
            <a:r>
              <a:rPr kumimoji="1" lang="ja-JP" altLang="en-US" sz="3600" dirty="0">
                <a:solidFill>
                  <a:schemeClr val="bg1"/>
                </a:solidFill>
                <a:latin typeface="BIZ UDゴシック" panose="020B0400000000000000" pitchFamily="49" charset="-128"/>
                <a:ea typeface="BIZ UDゴシック" panose="020B0400000000000000" pitchFamily="49" charset="-128"/>
              </a:rPr>
              <a:t>　</a:t>
            </a: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学習塾募集方法の最新トレンド </a:t>
            </a:r>
          </a:p>
        </p:txBody>
      </p:sp>
      <p:sp>
        <p:nvSpPr>
          <p:cNvPr id="3" name="四角形: 角を丸くする 2">
            <a:extLst>
              <a:ext uri="{FF2B5EF4-FFF2-40B4-BE49-F238E27FC236}">
                <a16:creationId xmlns:a16="http://schemas.microsoft.com/office/drawing/2014/main" id="{F7A28ACF-E1B6-4CF4-9CF7-38841553C217}"/>
              </a:ext>
            </a:extLst>
          </p:cNvPr>
          <p:cNvSpPr/>
          <p:nvPr/>
        </p:nvSpPr>
        <p:spPr>
          <a:xfrm>
            <a:off x="1646329" y="4255911"/>
            <a:ext cx="7360355" cy="1343379"/>
          </a:xfrm>
          <a:prstGeom prst="round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BIZ UDゴシック" panose="020B0400000000000000" pitchFamily="49" charset="-128"/>
                <a:ea typeface="BIZ UDゴシック" panose="020B0400000000000000" pitchFamily="49" charset="-128"/>
              </a:rPr>
              <a:t>コロナ禍における</a:t>
            </a:r>
            <a:r>
              <a:rPr kumimoji="1" lang="en-US" altLang="ja-JP" dirty="0">
                <a:latin typeface="BIZ UDゴシック" panose="020B0400000000000000" pitchFamily="49" charset="-128"/>
                <a:ea typeface="BIZ UDゴシック" panose="020B0400000000000000" pitchFamily="49" charset="-128"/>
              </a:rPr>
              <a:t>Web</a:t>
            </a:r>
            <a:r>
              <a:rPr kumimoji="1" lang="ja-JP" altLang="en-US" dirty="0">
                <a:latin typeface="BIZ UDゴシック" panose="020B0400000000000000" pitchFamily="49" charset="-128"/>
                <a:ea typeface="BIZ UDゴシック" panose="020B0400000000000000" pitchFamily="49" charset="-128"/>
              </a:rPr>
              <a:t>集客の表現手法の変化、新たに見直されるダイレクトマーケティングの活用など、最新の学習塾業界の生徒募集のトレンドをお伝えします。</a:t>
            </a:r>
          </a:p>
        </p:txBody>
      </p:sp>
      <p:sp>
        <p:nvSpPr>
          <p:cNvPr id="6" name="テキスト ボックス 5">
            <a:extLst>
              <a:ext uri="{FF2B5EF4-FFF2-40B4-BE49-F238E27FC236}">
                <a16:creationId xmlns:a16="http://schemas.microsoft.com/office/drawing/2014/main" id="{CE88B64B-1FAF-4577-BC85-D80C248CB475}"/>
              </a:ext>
            </a:extLst>
          </p:cNvPr>
          <p:cNvSpPr txBox="1"/>
          <p:nvPr/>
        </p:nvSpPr>
        <p:spPr>
          <a:xfrm>
            <a:off x="2675467" y="6032702"/>
            <a:ext cx="6331217" cy="461665"/>
          </a:xfrm>
          <a:prstGeom prst="rect">
            <a:avLst/>
          </a:prstGeom>
          <a:noFill/>
        </p:spPr>
        <p:txBody>
          <a:bodyPr wrap="square" rtlCol="0">
            <a:spAutoFit/>
          </a:bodyPr>
          <a:lstStyle/>
          <a:p>
            <a:r>
              <a:rPr kumimoji="1" lang="ja-JP" altLang="en-US" sz="2400" dirty="0">
                <a:solidFill>
                  <a:srgbClr val="1D3366"/>
                </a:solidFill>
                <a:latin typeface="BIZ UDゴシック" panose="020B0400000000000000" pitchFamily="49" charset="-128"/>
                <a:ea typeface="BIZ UDゴシック" panose="020B0400000000000000" pitchFamily="49" charset="-128"/>
              </a:rPr>
              <a:t>（株）ミケネコ　代表取締役　新里 尚平 氏</a:t>
            </a:r>
          </a:p>
        </p:txBody>
      </p:sp>
      <p:grpSp>
        <p:nvGrpSpPr>
          <p:cNvPr id="7" name="グループ化 6">
            <a:extLst>
              <a:ext uri="{FF2B5EF4-FFF2-40B4-BE49-F238E27FC236}">
                <a16:creationId xmlns:a16="http://schemas.microsoft.com/office/drawing/2014/main" id="{D49E6B4F-AA5F-4C64-B448-DF1694DB1BB8}"/>
              </a:ext>
            </a:extLst>
          </p:cNvPr>
          <p:cNvGrpSpPr/>
          <p:nvPr/>
        </p:nvGrpSpPr>
        <p:grpSpPr>
          <a:xfrm>
            <a:off x="166010" y="112388"/>
            <a:ext cx="2328834" cy="576234"/>
            <a:chOff x="511434" y="162024"/>
            <a:chExt cx="1405227" cy="367818"/>
          </a:xfrm>
        </p:grpSpPr>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50170" y="162024"/>
              <a:ext cx="566491" cy="367818"/>
            </a:xfrm>
            <a:prstGeom prst="rect">
              <a:avLst/>
            </a:prstGeom>
          </p:spPr>
        </p:pic>
        <p:pic>
          <p:nvPicPr>
            <p:cNvPr id="9" name="図 8">
              <a:extLst>
                <a:ext uri="{FF2B5EF4-FFF2-40B4-BE49-F238E27FC236}">
                  <a16:creationId xmlns:a16="http://schemas.microsoft.com/office/drawing/2014/main" id="{B9CF20F7-92B0-4E45-9B9A-8DE08B651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34" y="193677"/>
              <a:ext cx="717407" cy="304512"/>
            </a:xfrm>
            <a:prstGeom prst="rect">
              <a:avLst/>
            </a:prstGeom>
          </p:spPr>
        </p:pic>
      </p:grpSp>
    </p:spTree>
    <p:extLst>
      <p:ext uri="{BB962C8B-B14F-4D97-AF65-F5344CB8AC3E}">
        <p14:creationId xmlns:p14="http://schemas.microsoft.com/office/powerpoint/2010/main" val="3145749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77244"/>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3600" dirty="0">
                <a:solidFill>
                  <a:schemeClr val="bg1"/>
                </a:solidFill>
                <a:latin typeface="BIZ UDゴシック" panose="020B0400000000000000" pitchFamily="49" charset="-128"/>
                <a:ea typeface="BIZ UDゴシック" panose="020B0400000000000000" pitchFamily="49" charset="-128"/>
              </a:rPr>
              <a:t>11:10</a:t>
            </a:r>
            <a:r>
              <a:rPr kumimoji="1" lang="ja-JP" altLang="en-US" sz="3600" dirty="0">
                <a:solidFill>
                  <a:schemeClr val="bg1"/>
                </a:solidFill>
                <a:latin typeface="BIZ UDゴシック" panose="020B0400000000000000" pitchFamily="49" charset="-128"/>
                <a:ea typeface="BIZ UDゴシック" panose="020B0400000000000000" pitchFamily="49" charset="-128"/>
              </a:rPr>
              <a:t>～</a:t>
            </a:r>
            <a:r>
              <a:rPr kumimoji="1" lang="en-US" altLang="ja-JP" sz="3600" dirty="0">
                <a:solidFill>
                  <a:schemeClr val="bg1"/>
                </a:solidFill>
                <a:latin typeface="BIZ UDゴシック" panose="020B0400000000000000" pitchFamily="49" charset="-128"/>
                <a:ea typeface="BIZ UDゴシック" panose="020B0400000000000000" pitchFamily="49" charset="-128"/>
              </a:rPr>
              <a:t>11:40</a:t>
            </a:r>
          </a:p>
          <a:p>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これからの学習塾として、</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英語教育をどう変えていくべきか</a:t>
            </a:r>
          </a:p>
        </p:txBody>
      </p:sp>
      <p:sp>
        <p:nvSpPr>
          <p:cNvPr id="3" name="四角形: 角を丸くする 2">
            <a:extLst>
              <a:ext uri="{FF2B5EF4-FFF2-40B4-BE49-F238E27FC236}">
                <a16:creationId xmlns:a16="http://schemas.microsoft.com/office/drawing/2014/main" id="{F7A28ACF-E1B6-4CF4-9CF7-38841553C217}"/>
              </a:ext>
            </a:extLst>
          </p:cNvPr>
          <p:cNvSpPr/>
          <p:nvPr/>
        </p:nvSpPr>
        <p:spPr>
          <a:xfrm>
            <a:off x="1646329" y="4255911"/>
            <a:ext cx="7360355" cy="1343379"/>
          </a:xfrm>
          <a:prstGeom prst="round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BIZ UDゴシック" panose="020B0400000000000000" pitchFamily="49" charset="-128"/>
                <a:ea typeface="BIZ UDゴシック" panose="020B0400000000000000" pitchFamily="49" charset="-128"/>
              </a:rPr>
              <a:t>小学校で必修化以降変化した英語教育をどうとらえ、学習塾としてどう向かっていくべきか。今現在、私立公立の英語教育にも携わっている立場から解説します。</a:t>
            </a:r>
          </a:p>
        </p:txBody>
      </p:sp>
      <p:sp>
        <p:nvSpPr>
          <p:cNvPr id="6" name="テキスト ボックス 5">
            <a:extLst>
              <a:ext uri="{FF2B5EF4-FFF2-40B4-BE49-F238E27FC236}">
                <a16:creationId xmlns:a16="http://schemas.microsoft.com/office/drawing/2014/main" id="{CE88B64B-1FAF-4577-BC85-D80C248CB475}"/>
              </a:ext>
            </a:extLst>
          </p:cNvPr>
          <p:cNvSpPr txBox="1"/>
          <p:nvPr/>
        </p:nvSpPr>
        <p:spPr>
          <a:xfrm>
            <a:off x="2675467" y="6032702"/>
            <a:ext cx="6331217" cy="461665"/>
          </a:xfrm>
          <a:prstGeom prst="rect">
            <a:avLst/>
          </a:prstGeom>
          <a:noFill/>
        </p:spPr>
        <p:txBody>
          <a:bodyPr wrap="square" rtlCol="0">
            <a:spAutoFit/>
          </a:bodyPr>
          <a:lstStyle/>
          <a:p>
            <a:r>
              <a:rPr kumimoji="1" lang="zh-TW" altLang="en-US" sz="2400" dirty="0">
                <a:solidFill>
                  <a:srgbClr val="1D3366"/>
                </a:solidFill>
                <a:latin typeface="BIZ UDゴシック" panose="020B0400000000000000" pitchFamily="49" charset="-128"/>
                <a:ea typeface="BIZ UDゴシック" panose="020B0400000000000000" pitchFamily="49" charset="-128"/>
              </a:rPr>
              <a:t>（有）</a:t>
            </a:r>
            <a:r>
              <a:rPr kumimoji="1" lang="en-US" altLang="zh-TW" sz="2400" dirty="0">
                <a:solidFill>
                  <a:srgbClr val="1D3366"/>
                </a:solidFill>
                <a:latin typeface="BIZ UDゴシック" panose="020B0400000000000000" pitchFamily="49" charset="-128"/>
                <a:ea typeface="BIZ UDゴシック" panose="020B0400000000000000" pitchFamily="49" charset="-128"/>
              </a:rPr>
              <a:t>N</a:t>
            </a:r>
            <a:r>
              <a:rPr kumimoji="1" lang="zh-TW" altLang="en-US" sz="2400" dirty="0">
                <a:solidFill>
                  <a:srgbClr val="1D3366"/>
                </a:solidFill>
                <a:latin typeface="BIZ UDゴシック" panose="020B0400000000000000" pitchFamily="49" charset="-128"/>
                <a:ea typeface="BIZ UDゴシック" panose="020B0400000000000000" pitchFamily="49" charset="-128"/>
              </a:rPr>
              <a:t>教育　代表取締役　中澤 理 氏</a:t>
            </a:r>
            <a:endParaRPr kumimoji="1" lang="ja-JP" altLang="en-US" sz="2400" dirty="0">
              <a:solidFill>
                <a:srgbClr val="1D3366"/>
              </a:solidFill>
              <a:latin typeface="BIZ UDゴシック" panose="020B0400000000000000" pitchFamily="49" charset="-128"/>
              <a:ea typeface="BIZ UDゴシック" panose="020B0400000000000000" pitchFamily="49" charset="-128"/>
            </a:endParaRPr>
          </a:p>
        </p:txBody>
      </p:sp>
      <p:grpSp>
        <p:nvGrpSpPr>
          <p:cNvPr id="7" name="グループ化 6">
            <a:extLst>
              <a:ext uri="{FF2B5EF4-FFF2-40B4-BE49-F238E27FC236}">
                <a16:creationId xmlns:a16="http://schemas.microsoft.com/office/drawing/2014/main" id="{D49E6B4F-AA5F-4C64-B448-DF1694DB1BB8}"/>
              </a:ext>
            </a:extLst>
          </p:cNvPr>
          <p:cNvGrpSpPr/>
          <p:nvPr/>
        </p:nvGrpSpPr>
        <p:grpSpPr>
          <a:xfrm>
            <a:off x="166010" y="112388"/>
            <a:ext cx="2328834" cy="576234"/>
            <a:chOff x="511434" y="162024"/>
            <a:chExt cx="1405227" cy="367818"/>
          </a:xfrm>
        </p:grpSpPr>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50170" y="162024"/>
              <a:ext cx="566491" cy="367818"/>
            </a:xfrm>
            <a:prstGeom prst="rect">
              <a:avLst/>
            </a:prstGeom>
          </p:spPr>
        </p:pic>
        <p:pic>
          <p:nvPicPr>
            <p:cNvPr id="9" name="図 8">
              <a:extLst>
                <a:ext uri="{FF2B5EF4-FFF2-40B4-BE49-F238E27FC236}">
                  <a16:creationId xmlns:a16="http://schemas.microsoft.com/office/drawing/2014/main" id="{B9CF20F7-92B0-4E45-9B9A-8DE08B651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34" y="193677"/>
              <a:ext cx="717407" cy="304512"/>
            </a:xfrm>
            <a:prstGeom prst="rect">
              <a:avLst/>
            </a:prstGeom>
          </p:spPr>
        </p:pic>
      </p:grpSp>
    </p:spTree>
    <p:extLst>
      <p:ext uri="{BB962C8B-B14F-4D97-AF65-F5344CB8AC3E}">
        <p14:creationId xmlns:p14="http://schemas.microsoft.com/office/powerpoint/2010/main" val="3759186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77244"/>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3600" dirty="0">
                <a:solidFill>
                  <a:schemeClr val="bg1"/>
                </a:solidFill>
                <a:latin typeface="BIZ UDゴシック" panose="020B0400000000000000" pitchFamily="49" charset="-128"/>
                <a:ea typeface="BIZ UDゴシック" panose="020B0400000000000000" pitchFamily="49" charset="-128"/>
              </a:rPr>
              <a:t>11:45</a:t>
            </a:r>
            <a:r>
              <a:rPr kumimoji="1" lang="ja-JP" altLang="en-US" sz="3600" dirty="0">
                <a:solidFill>
                  <a:schemeClr val="bg1"/>
                </a:solidFill>
                <a:latin typeface="BIZ UDゴシック" panose="020B0400000000000000" pitchFamily="49" charset="-128"/>
                <a:ea typeface="BIZ UDゴシック" panose="020B0400000000000000" pitchFamily="49" charset="-128"/>
              </a:rPr>
              <a:t>～</a:t>
            </a:r>
            <a:r>
              <a:rPr kumimoji="1" lang="en-US" altLang="ja-JP" sz="3600" dirty="0">
                <a:solidFill>
                  <a:schemeClr val="bg1"/>
                </a:solidFill>
                <a:latin typeface="BIZ UDゴシック" panose="020B0400000000000000" pitchFamily="49" charset="-128"/>
                <a:ea typeface="BIZ UDゴシック" panose="020B0400000000000000" pitchFamily="49" charset="-128"/>
              </a:rPr>
              <a:t>12:05</a:t>
            </a:r>
            <a:r>
              <a:rPr kumimoji="1" lang="ja-JP" altLang="en-US" sz="3600" dirty="0">
                <a:solidFill>
                  <a:schemeClr val="bg1"/>
                </a:solidFill>
                <a:latin typeface="BIZ UDゴシック" panose="020B0400000000000000" pitchFamily="49" charset="-128"/>
                <a:ea typeface="BIZ UDゴシック" panose="020B0400000000000000" pitchFamily="49" charset="-128"/>
              </a:rPr>
              <a:t>　</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endParaRPr kumimoji="1" lang="ja-JP" altLang="en-US"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秋からすぐ開講できる</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オンラインオプション講座で収益向上</a:t>
            </a:r>
          </a:p>
        </p:txBody>
      </p:sp>
      <p:sp>
        <p:nvSpPr>
          <p:cNvPr id="3" name="四角形: 角を丸くする 2">
            <a:extLst>
              <a:ext uri="{FF2B5EF4-FFF2-40B4-BE49-F238E27FC236}">
                <a16:creationId xmlns:a16="http://schemas.microsoft.com/office/drawing/2014/main" id="{F7A28ACF-E1B6-4CF4-9CF7-38841553C217}"/>
              </a:ext>
            </a:extLst>
          </p:cNvPr>
          <p:cNvSpPr/>
          <p:nvPr/>
        </p:nvSpPr>
        <p:spPr>
          <a:xfrm>
            <a:off x="1646329" y="4255911"/>
            <a:ext cx="7360355" cy="1343379"/>
          </a:xfrm>
          <a:prstGeom prst="round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BIZ UDゴシック" panose="020B0400000000000000" pitchFamily="49" charset="-128"/>
                <a:ea typeface="BIZ UDゴシック" panose="020B0400000000000000" pitchFamily="49" charset="-128"/>
              </a:rPr>
              <a:t>オンラインオプション講座開講は、経営面、教務面でたいへん有効。「低リスクで、トライしたい！」をかなえる</a:t>
            </a:r>
            <a:r>
              <a:rPr kumimoji="1" lang="en-US" altLang="ja-JP" dirty="0">
                <a:latin typeface="BIZ UDゴシック" panose="020B0400000000000000" pitchFamily="49" charset="-128"/>
                <a:ea typeface="BIZ UDゴシック" panose="020B0400000000000000" pitchFamily="49" charset="-128"/>
              </a:rPr>
              <a:t>NEA</a:t>
            </a:r>
            <a:r>
              <a:rPr kumimoji="1" lang="ja-JP" altLang="en-US" dirty="0">
                <a:latin typeface="BIZ UDゴシック" panose="020B0400000000000000" pitchFamily="49" charset="-128"/>
                <a:ea typeface="BIZ UDゴシック" panose="020B0400000000000000" pitchFamily="49" charset="-128"/>
              </a:rPr>
              <a:t>会員様限定特別リスニング講座を提案。</a:t>
            </a:r>
          </a:p>
        </p:txBody>
      </p:sp>
      <p:sp>
        <p:nvSpPr>
          <p:cNvPr id="6" name="テキスト ボックス 5">
            <a:extLst>
              <a:ext uri="{FF2B5EF4-FFF2-40B4-BE49-F238E27FC236}">
                <a16:creationId xmlns:a16="http://schemas.microsoft.com/office/drawing/2014/main" id="{CE88B64B-1FAF-4577-BC85-D80C248CB475}"/>
              </a:ext>
            </a:extLst>
          </p:cNvPr>
          <p:cNvSpPr txBox="1"/>
          <p:nvPr/>
        </p:nvSpPr>
        <p:spPr>
          <a:xfrm>
            <a:off x="1885245" y="6032702"/>
            <a:ext cx="7121440" cy="461665"/>
          </a:xfrm>
          <a:prstGeom prst="rect">
            <a:avLst/>
          </a:prstGeom>
          <a:noFill/>
        </p:spPr>
        <p:txBody>
          <a:bodyPr wrap="square" rtlCol="0">
            <a:spAutoFit/>
          </a:bodyPr>
          <a:lstStyle/>
          <a:p>
            <a:r>
              <a:rPr kumimoji="1" lang="ja-JP" altLang="en-US" sz="2400" dirty="0">
                <a:solidFill>
                  <a:srgbClr val="1D3366"/>
                </a:solidFill>
                <a:latin typeface="BIZ UDゴシック" panose="020B0400000000000000" pitchFamily="49" charset="-128"/>
                <a:ea typeface="BIZ UDゴシック" panose="020B0400000000000000" pitchFamily="49" charset="-128"/>
              </a:rPr>
              <a:t>（株）エドベック　高山 幸一 氏　 荒木 郁美 氏</a:t>
            </a:r>
          </a:p>
        </p:txBody>
      </p:sp>
      <p:grpSp>
        <p:nvGrpSpPr>
          <p:cNvPr id="7" name="グループ化 6">
            <a:extLst>
              <a:ext uri="{FF2B5EF4-FFF2-40B4-BE49-F238E27FC236}">
                <a16:creationId xmlns:a16="http://schemas.microsoft.com/office/drawing/2014/main" id="{D49E6B4F-AA5F-4C64-B448-DF1694DB1BB8}"/>
              </a:ext>
            </a:extLst>
          </p:cNvPr>
          <p:cNvGrpSpPr/>
          <p:nvPr/>
        </p:nvGrpSpPr>
        <p:grpSpPr>
          <a:xfrm>
            <a:off x="166010" y="112388"/>
            <a:ext cx="2328834" cy="576234"/>
            <a:chOff x="511434" y="162024"/>
            <a:chExt cx="1405227" cy="367818"/>
          </a:xfrm>
        </p:grpSpPr>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50170" y="162024"/>
              <a:ext cx="566491" cy="367818"/>
            </a:xfrm>
            <a:prstGeom prst="rect">
              <a:avLst/>
            </a:prstGeom>
          </p:spPr>
        </p:pic>
        <p:pic>
          <p:nvPicPr>
            <p:cNvPr id="9" name="図 8">
              <a:extLst>
                <a:ext uri="{FF2B5EF4-FFF2-40B4-BE49-F238E27FC236}">
                  <a16:creationId xmlns:a16="http://schemas.microsoft.com/office/drawing/2014/main" id="{B9CF20F7-92B0-4E45-9B9A-8DE08B651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34" y="193677"/>
              <a:ext cx="717407" cy="304512"/>
            </a:xfrm>
            <a:prstGeom prst="rect">
              <a:avLst/>
            </a:prstGeom>
          </p:spPr>
        </p:pic>
      </p:grpSp>
    </p:spTree>
    <p:extLst>
      <p:ext uri="{BB962C8B-B14F-4D97-AF65-F5344CB8AC3E}">
        <p14:creationId xmlns:p14="http://schemas.microsoft.com/office/powerpoint/2010/main" val="3768794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77244"/>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3600" dirty="0">
                <a:solidFill>
                  <a:schemeClr val="bg1"/>
                </a:solidFill>
                <a:latin typeface="BIZ UDゴシック" panose="020B0400000000000000" pitchFamily="49" charset="-128"/>
                <a:ea typeface="BIZ UDゴシック" panose="020B0400000000000000" pitchFamily="49" charset="-128"/>
              </a:rPr>
              <a:t>12:10</a:t>
            </a:r>
            <a:r>
              <a:rPr kumimoji="1" lang="ja-JP" altLang="en-US" sz="3600" dirty="0">
                <a:solidFill>
                  <a:schemeClr val="bg1"/>
                </a:solidFill>
                <a:latin typeface="BIZ UDゴシック" panose="020B0400000000000000" pitchFamily="49" charset="-128"/>
                <a:ea typeface="BIZ UDゴシック" panose="020B0400000000000000" pitchFamily="49" charset="-128"/>
              </a:rPr>
              <a:t>～</a:t>
            </a:r>
            <a:r>
              <a:rPr kumimoji="1" lang="en-US" altLang="ja-JP" sz="3600" dirty="0">
                <a:solidFill>
                  <a:schemeClr val="bg1"/>
                </a:solidFill>
                <a:latin typeface="BIZ UDゴシック" panose="020B0400000000000000" pitchFamily="49" charset="-128"/>
                <a:ea typeface="BIZ UDゴシック" panose="020B0400000000000000" pitchFamily="49" charset="-128"/>
              </a:rPr>
              <a:t>12:30</a:t>
            </a:r>
            <a:r>
              <a:rPr kumimoji="1" lang="ja-JP" altLang="en-US" sz="3600" dirty="0">
                <a:solidFill>
                  <a:schemeClr val="bg1"/>
                </a:solidFill>
                <a:latin typeface="BIZ UDゴシック" panose="020B0400000000000000" pitchFamily="49" charset="-128"/>
                <a:ea typeface="BIZ UDゴシック" panose="020B0400000000000000" pitchFamily="49" charset="-128"/>
              </a:rPr>
              <a:t>　</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endParaRPr kumimoji="1" lang="ja-JP" altLang="en-US"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これからの学習塾における</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pPr algn="ctr"/>
            <a:r>
              <a:rPr kumimoji="1" lang="en-US" altLang="ja-JP" sz="3600" dirty="0">
                <a:solidFill>
                  <a:schemeClr val="bg1"/>
                </a:solidFill>
                <a:latin typeface="BIZ UDゴシック" panose="020B0400000000000000" pitchFamily="49" charset="-128"/>
                <a:ea typeface="BIZ UDゴシック" panose="020B0400000000000000" pitchFamily="49" charset="-128"/>
              </a:rPr>
              <a:t>『</a:t>
            </a:r>
            <a:r>
              <a:rPr kumimoji="1" lang="ja-JP" altLang="en-US" sz="3600" dirty="0">
                <a:solidFill>
                  <a:schemeClr val="bg1"/>
                </a:solidFill>
                <a:latin typeface="BIZ UDゴシック" panose="020B0400000000000000" pitchFamily="49" charset="-128"/>
                <a:ea typeface="BIZ UDゴシック" panose="020B0400000000000000" pitchFamily="49" charset="-128"/>
              </a:rPr>
              <a:t>小学生英語教室</a:t>
            </a:r>
            <a:r>
              <a:rPr kumimoji="1" lang="en-US" altLang="ja-JP" sz="3600" dirty="0">
                <a:solidFill>
                  <a:schemeClr val="bg1"/>
                </a:solidFill>
                <a:latin typeface="BIZ UDゴシック" panose="020B0400000000000000" pitchFamily="49" charset="-128"/>
                <a:ea typeface="BIZ UDゴシック" panose="020B0400000000000000" pitchFamily="49" charset="-128"/>
              </a:rPr>
              <a:t>』</a:t>
            </a:r>
            <a:r>
              <a:rPr kumimoji="1" lang="ja-JP" altLang="en-US" sz="3600" dirty="0">
                <a:solidFill>
                  <a:schemeClr val="bg1"/>
                </a:solidFill>
                <a:latin typeface="BIZ UDゴシック" panose="020B0400000000000000" pitchFamily="49" charset="-128"/>
                <a:ea typeface="BIZ UDゴシック" panose="020B0400000000000000" pitchFamily="49" charset="-128"/>
              </a:rPr>
              <a:t>の運営について</a:t>
            </a:r>
          </a:p>
        </p:txBody>
      </p:sp>
      <p:sp>
        <p:nvSpPr>
          <p:cNvPr id="3" name="四角形: 角を丸くする 2">
            <a:extLst>
              <a:ext uri="{FF2B5EF4-FFF2-40B4-BE49-F238E27FC236}">
                <a16:creationId xmlns:a16="http://schemas.microsoft.com/office/drawing/2014/main" id="{F7A28ACF-E1B6-4CF4-9CF7-38841553C217}"/>
              </a:ext>
            </a:extLst>
          </p:cNvPr>
          <p:cNvSpPr/>
          <p:nvPr/>
        </p:nvSpPr>
        <p:spPr>
          <a:xfrm>
            <a:off x="1646329" y="4255911"/>
            <a:ext cx="7360355" cy="1343379"/>
          </a:xfrm>
          <a:prstGeom prst="round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BIZ UDゴシック" panose="020B0400000000000000" pitchFamily="49" charset="-128"/>
                <a:ea typeface="BIZ UDゴシック" panose="020B0400000000000000" pitchFamily="49" charset="-128"/>
              </a:rPr>
              <a:t>個別指導・自立学習を軸にしたクラス運営で、対面レッスンとオンラインレッスンの共存を可能とした、新しい形の英語教室の運営事例をご紹介いたします。</a:t>
            </a:r>
          </a:p>
        </p:txBody>
      </p:sp>
      <p:sp>
        <p:nvSpPr>
          <p:cNvPr id="6" name="テキスト ボックス 5">
            <a:extLst>
              <a:ext uri="{FF2B5EF4-FFF2-40B4-BE49-F238E27FC236}">
                <a16:creationId xmlns:a16="http://schemas.microsoft.com/office/drawing/2014/main" id="{CE88B64B-1FAF-4577-BC85-D80C248CB475}"/>
              </a:ext>
            </a:extLst>
          </p:cNvPr>
          <p:cNvSpPr txBox="1"/>
          <p:nvPr/>
        </p:nvSpPr>
        <p:spPr>
          <a:xfrm>
            <a:off x="2675467" y="6032702"/>
            <a:ext cx="6331217" cy="461665"/>
          </a:xfrm>
          <a:prstGeom prst="rect">
            <a:avLst/>
          </a:prstGeom>
          <a:noFill/>
        </p:spPr>
        <p:txBody>
          <a:bodyPr wrap="square" rtlCol="0">
            <a:spAutoFit/>
          </a:bodyPr>
          <a:lstStyle/>
          <a:p>
            <a:r>
              <a:rPr kumimoji="1" lang="zh-TW" altLang="en-US" sz="2400" dirty="0">
                <a:solidFill>
                  <a:srgbClr val="1D3366"/>
                </a:solidFill>
                <a:latin typeface="BIZ UDゴシック" panose="020B0400000000000000" pitchFamily="49" charset="-128"/>
                <a:ea typeface="BIZ UDゴシック" panose="020B0400000000000000" pitchFamily="49" charset="-128"/>
              </a:rPr>
              <a:t>（株）</a:t>
            </a:r>
            <a:r>
              <a:rPr kumimoji="1" lang="en-US" altLang="zh-TW" sz="2400" dirty="0">
                <a:solidFill>
                  <a:srgbClr val="1D3366"/>
                </a:solidFill>
                <a:latin typeface="BIZ UDゴシック" panose="020B0400000000000000" pitchFamily="49" charset="-128"/>
                <a:ea typeface="BIZ UDゴシック" panose="020B0400000000000000" pitchFamily="49" charset="-128"/>
              </a:rPr>
              <a:t>FREEMIND</a:t>
            </a:r>
            <a:r>
              <a:rPr kumimoji="1" lang="zh-TW" altLang="en-US" sz="2400" dirty="0">
                <a:solidFill>
                  <a:srgbClr val="1D3366"/>
                </a:solidFill>
                <a:latin typeface="BIZ UDゴシック" panose="020B0400000000000000" pitchFamily="49" charset="-128"/>
                <a:ea typeface="BIZ UDゴシック" panose="020B0400000000000000" pitchFamily="49" charset="-128"/>
              </a:rPr>
              <a:t>　執行役員　武井 理訓 氏</a:t>
            </a:r>
            <a:endParaRPr kumimoji="1" lang="ja-JP" altLang="en-US" sz="2400" dirty="0">
              <a:solidFill>
                <a:srgbClr val="1D3366"/>
              </a:solidFill>
              <a:latin typeface="BIZ UDゴシック" panose="020B0400000000000000" pitchFamily="49" charset="-128"/>
              <a:ea typeface="BIZ UDゴシック" panose="020B0400000000000000" pitchFamily="49" charset="-128"/>
            </a:endParaRPr>
          </a:p>
        </p:txBody>
      </p:sp>
      <p:grpSp>
        <p:nvGrpSpPr>
          <p:cNvPr id="7" name="グループ化 6">
            <a:extLst>
              <a:ext uri="{FF2B5EF4-FFF2-40B4-BE49-F238E27FC236}">
                <a16:creationId xmlns:a16="http://schemas.microsoft.com/office/drawing/2014/main" id="{D49E6B4F-AA5F-4C64-B448-DF1694DB1BB8}"/>
              </a:ext>
            </a:extLst>
          </p:cNvPr>
          <p:cNvGrpSpPr/>
          <p:nvPr/>
        </p:nvGrpSpPr>
        <p:grpSpPr>
          <a:xfrm>
            <a:off x="166010" y="112388"/>
            <a:ext cx="2328834" cy="576234"/>
            <a:chOff x="511434" y="162024"/>
            <a:chExt cx="1405227" cy="367818"/>
          </a:xfrm>
        </p:grpSpPr>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50170" y="162024"/>
              <a:ext cx="566491" cy="367818"/>
            </a:xfrm>
            <a:prstGeom prst="rect">
              <a:avLst/>
            </a:prstGeom>
          </p:spPr>
        </p:pic>
        <p:pic>
          <p:nvPicPr>
            <p:cNvPr id="9" name="図 8">
              <a:extLst>
                <a:ext uri="{FF2B5EF4-FFF2-40B4-BE49-F238E27FC236}">
                  <a16:creationId xmlns:a16="http://schemas.microsoft.com/office/drawing/2014/main" id="{B9CF20F7-92B0-4E45-9B9A-8DE08B651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34" y="193677"/>
              <a:ext cx="717407" cy="304512"/>
            </a:xfrm>
            <a:prstGeom prst="rect">
              <a:avLst/>
            </a:prstGeom>
          </p:spPr>
        </p:pic>
      </p:grpSp>
    </p:spTree>
    <p:extLst>
      <p:ext uri="{BB962C8B-B14F-4D97-AF65-F5344CB8AC3E}">
        <p14:creationId xmlns:p14="http://schemas.microsoft.com/office/powerpoint/2010/main" val="3117066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46200"/>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3600" dirty="0">
                <a:solidFill>
                  <a:schemeClr val="bg1"/>
                </a:solidFill>
                <a:latin typeface="BIZ UDゴシック" panose="020B0400000000000000" pitchFamily="49" charset="-128"/>
                <a:ea typeface="BIZ UDゴシック" panose="020B0400000000000000" pitchFamily="49" charset="-128"/>
              </a:rPr>
              <a:t>12:35</a:t>
            </a:r>
            <a:r>
              <a:rPr kumimoji="1" lang="ja-JP" altLang="en-US" sz="3600" dirty="0">
                <a:solidFill>
                  <a:schemeClr val="bg1"/>
                </a:solidFill>
                <a:latin typeface="BIZ UDゴシック" panose="020B0400000000000000" pitchFamily="49" charset="-128"/>
                <a:ea typeface="BIZ UDゴシック" panose="020B0400000000000000" pitchFamily="49" charset="-128"/>
              </a:rPr>
              <a:t>～</a:t>
            </a:r>
            <a:r>
              <a:rPr kumimoji="1" lang="en-US" altLang="ja-JP" sz="3600" dirty="0">
                <a:solidFill>
                  <a:schemeClr val="bg1"/>
                </a:solidFill>
                <a:latin typeface="BIZ UDゴシック" panose="020B0400000000000000" pitchFamily="49" charset="-128"/>
                <a:ea typeface="BIZ UDゴシック" panose="020B0400000000000000" pitchFamily="49" charset="-128"/>
              </a:rPr>
              <a:t>12:55</a:t>
            </a:r>
            <a:r>
              <a:rPr kumimoji="1" lang="ja-JP" altLang="en-US" sz="3600" dirty="0">
                <a:solidFill>
                  <a:schemeClr val="bg1"/>
                </a:solidFill>
                <a:latin typeface="BIZ UDゴシック" panose="020B0400000000000000" pitchFamily="49" charset="-128"/>
                <a:ea typeface="BIZ UDゴシック" panose="020B0400000000000000" pitchFamily="49" charset="-128"/>
              </a:rPr>
              <a:t>　</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endParaRPr kumimoji="1" lang="ja-JP" altLang="en-US"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学校の夏休み短縮に対応、</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今から使えるおすすめ教材</a:t>
            </a:r>
          </a:p>
        </p:txBody>
      </p:sp>
      <p:sp>
        <p:nvSpPr>
          <p:cNvPr id="3" name="四角形: 角を丸くする 2">
            <a:extLst>
              <a:ext uri="{FF2B5EF4-FFF2-40B4-BE49-F238E27FC236}">
                <a16:creationId xmlns:a16="http://schemas.microsoft.com/office/drawing/2014/main" id="{F7A28ACF-E1B6-4CF4-9CF7-38841553C217}"/>
              </a:ext>
            </a:extLst>
          </p:cNvPr>
          <p:cNvSpPr/>
          <p:nvPr/>
        </p:nvSpPr>
        <p:spPr>
          <a:xfrm>
            <a:off x="1646329" y="4255911"/>
            <a:ext cx="7360355" cy="1343379"/>
          </a:xfrm>
          <a:prstGeom prst="round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latin typeface="BIZ UDゴシック" panose="020B0400000000000000" pitchFamily="49" charset="-128"/>
                <a:ea typeface="BIZ UDゴシック" panose="020B0400000000000000" pitchFamily="49" charset="-128"/>
              </a:rPr>
              <a:t>2021</a:t>
            </a:r>
            <a:r>
              <a:rPr kumimoji="1" lang="ja-JP" altLang="en-US" dirty="0">
                <a:latin typeface="BIZ UDゴシック" panose="020B0400000000000000" pitchFamily="49" charset="-128"/>
                <a:ea typeface="BIZ UDゴシック" panose="020B0400000000000000" pitchFamily="49" charset="-128"/>
              </a:rPr>
              <a:t>年中学教科書改訂に備えるために今からできる小学英語教材と、授業時間数の変更にあわせやすいオンデマンド出版をご案内します。</a:t>
            </a:r>
          </a:p>
        </p:txBody>
      </p:sp>
      <p:sp>
        <p:nvSpPr>
          <p:cNvPr id="6" name="テキスト ボックス 5">
            <a:extLst>
              <a:ext uri="{FF2B5EF4-FFF2-40B4-BE49-F238E27FC236}">
                <a16:creationId xmlns:a16="http://schemas.microsoft.com/office/drawing/2014/main" id="{CE88B64B-1FAF-4577-BC85-D80C248CB475}"/>
              </a:ext>
            </a:extLst>
          </p:cNvPr>
          <p:cNvSpPr txBox="1"/>
          <p:nvPr/>
        </p:nvSpPr>
        <p:spPr>
          <a:xfrm>
            <a:off x="2675467" y="6032702"/>
            <a:ext cx="6331217" cy="461665"/>
          </a:xfrm>
          <a:prstGeom prst="rect">
            <a:avLst/>
          </a:prstGeom>
          <a:noFill/>
        </p:spPr>
        <p:txBody>
          <a:bodyPr wrap="square" rtlCol="0">
            <a:spAutoFit/>
          </a:bodyPr>
          <a:lstStyle/>
          <a:p>
            <a:r>
              <a:rPr kumimoji="1" lang="zh-TW" altLang="en-US" sz="2400" dirty="0">
                <a:solidFill>
                  <a:srgbClr val="1D3366"/>
                </a:solidFill>
                <a:latin typeface="BIZ UDゴシック" panose="020B0400000000000000" pitchFamily="49" charset="-128"/>
                <a:ea typeface="BIZ UDゴシック" panose="020B0400000000000000" pitchFamily="49" charset="-128"/>
              </a:rPr>
              <a:t>（株）文理　東京営業部部長　立浪 隆之 氏</a:t>
            </a:r>
            <a:endParaRPr kumimoji="1" lang="ja-JP" altLang="en-US" sz="2400" dirty="0">
              <a:solidFill>
                <a:srgbClr val="1D3366"/>
              </a:solidFill>
              <a:latin typeface="BIZ UDゴシック" panose="020B0400000000000000" pitchFamily="49" charset="-128"/>
              <a:ea typeface="BIZ UDゴシック" panose="020B0400000000000000" pitchFamily="49" charset="-128"/>
            </a:endParaRPr>
          </a:p>
        </p:txBody>
      </p:sp>
      <p:grpSp>
        <p:nvGrpSpPr>
          <p:cNvPr id="7" name="グループ化 6">
            <a:extLst>
              <a:ext uri="{FF2B5EF4-FFF2-40B4-BE49-F238E27FC236}">
                <a16:creationId xmlns:a16="http://schemas.microsoft.com/office/drawing/2014/main" id="{D49E6B4F-AA5F-4C64-B448-DF1694DB1BB8}"/>
              </a:ext>
            </a:extLst>
          </p:cNvPr>
          <p:cNvGrpSpPr/>
          <p:nvPr/>
        </p:nvGrpSpPr>
        <p:grpSpPr>
          <a:xfrm>
            <a:off x="166010" y="112388"/>
            <a:ext cx="2328834" cy="576234"/>
            <a:chOff x="511434" y="162024"/>
            <a:chExt cx="1405227" cy="367818"/>
          </a:xfrm>
        </p:grpSpPr>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50170" y="162024"/>
              <a:ext cx="566491" cy="367818"/>
            </a:xfrm>
            <a:prstGeom prst="rect">
              <a:avLst/>
            </a:prstGeom>
          </p:spPr>
        </p:pic>
        <p:pic>
          <p:nvPicPr>
            <p:cNvPr id="9" name="図 8">
              <a:extLst>
                <a:ext uri="{FF2B5EF4-FFF2-40B4-BE49-F238E27FC236}">
                  <a16:creationId xmlns:a16="http://schemas.microsoft.com/office/drawing/2014/main" id="{B9CF20F7-92B0-4E45-9B9A-8DE08B651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34" y="193677"/>
              <a:ext cx="717407" cy="304512"/>
            </a:xfrm>
            <a:prstGeom prst="rect">
              <a:avLst/>
            </a:prstGeom>
          </p:spPr>
        </p:pic>
      </p:grpSp>
    </p:spTree>
    <p:extLst>
      <p:ext uri="{BB962C8B-B14F-4D97-AF65-F5344CB8AC3E}">
        <p14:creationId xmlns:p14="http://schemas.microsoft.com/office/powerpoint/2010/main" val="1564267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46200"/>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3600" dirty="0">
                <a:solidFill>
                  <a:schemeClr val="bg1"/>
                </a:solidFill>
                <a:latin typeface="BIZ UDゴシック" panose="020B0400000000000000" pitchFamily="49" charset="-128"/>
                <a:ea typeface="BIZ UDゴシック" panose="020B0400000000000000" pitchFamily="49" charset="-128"/>
              </a:rPr>
              <a:t>13:00</a:t>
            </a:r>
            <a:r>
              <a:rPr kumimoji="1" lang="ja-JP" altLang="en-US" sz="3600" dirty="0">
                <a:solidFill>
                  <a:schemeClr val="bg1"/>
                </a:solidFill>
                <a:latin typeface="BIZ UDゴシック" panose="020B0400000000000000" pitchFamily="49" charset="-128"/>
                <a:ea typeface="BIZ UDゴシック" panose="020B0400000000000000" pitchFamily="49" charset="-128"/>
              </a:rPr>
              <a:t>～</a:t>
            </a:r>
            <a:r>
              <a:rPr kumimoji="1" lang="en-US" altLang="ja-JP" sz="3600" dirty="0">
                <a:solidFill>
                  <a:schemeClr val="bg1"/>
                </a:solidFill>
                <a:latin typeface="BIZ UDゴシック" panose="020B0400000000000000" pitchFamily="49" charset="-128"/>
                <a:ea typeface="BIZ UDゴシック" panose="020B0400000000000000" pitchFamily="49" charset="-128"/>
              </a:rPr>
              <a:t>13:20</a:t>
            </a:r>
          </a:p>
          <a:p>
            <a:r>
              <a:rPr kumimoji="1" lang="ja-JP" altLang="en-US" sz="3600" dirty="0">
                <a:solidFill>
                  <a:schemeClr val="bg1"/>
                </a:solidFill>
                <a:latin typeface="BIZ UDゴシック" panose="020B0400000000000000" pitchFamily="49" charset="-128"/>
                <a:ea typeface="BIZ UDゴシック" panose="020B0400000000000000" pitchFamily="49" charset="-128"/>
              </a:rPr>
              <a:t>　</a:t>
            </a: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時代は</a:t>
            </a:r>
            <a:r>
              <a:rPr kumimoji="1" lang="en-US" altLang="ja-JP" sz="3600" dirty="0">
                <a:solidFill>
                  <a:schemeClr val="bg1"/>
                </a:solidFill>
                <a:latin typeface="BIZ UDゴシック" panose="020B0400000000000000" pitchFamily="49" charset="-128"/>
                <a:ea typeface="BIZ UDゴシック" panose="020B0400000000000000" pitchFamily="49" charset="-128"/>
              </a:rPr>
              <a:t>web</a:t>
            </a:r>
            <a:r>
              <a:rPr kumimoji="1" lang="ja-JP" altLang="en-US" sz="3600" dirty="0">
                <a:solidFill>
                  <a:schemeClr val="bg1"/>
                </a:solidFill>
                <a:latin typeface="BIZ UDゴシック" panose="020B0400000000000000" pitchFamily="49" charset="-128"/>
                <a:ea typeface="BIZ UDゴシック" panose="020B0400000000000000" pitchFamily="49" charset="-128"/>
              </a:rPr>
              <a:t>集客。今、申込みにつながる</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ホームページはこれ！</a:t>
            </a:r>
          </a:p>
        </p:txBody>
      </p:sp>
      <p:sp>
        <p:nvSpPr>
          <p:cNvPr id="3" name="四角形: 角を丸くする 2">
            <a:extLst>
              <a:ext uri="{FF2B5EF4-FFF2-40B4-BE49-F238E27FC236}">
                <a16:creationId xmlns:a16="http://schemas.microsoft.com/office/drawing/2014/main" id="{F7A28ACF-E1B6-4CF4-9CF7-38841553C217}"/>
              </a:ext>
            </a:extLst>
          </p:cNvPr>
          <p:cNvSpPr/>
          <p:nvPr/>
        </p:nvSpPr>
        <p:spPr>
          <a:xfrm>
            <a:off x="1646329" y="4255911"/>
            <a:ext cx="7360355" cy="1343379"/>
          </a:xfrm>
          <a:prstGeom prst="round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BIZ UDゴシック" panose="020B0400000000000000" pitchFamily="49" charset="-128"/>
                <a:ea typeface="BIZ UDゴシック" panose="020B0400000000000000" pitchFamily="49" charset="-128"/>
              </a:rPr>
              <a:t>時代はスマホ化。シンプルかつビジュアルで訴求するイマドキのホームページ構築のあり方を事例を用いてご説明させていただきます。</a:t>
            </a:r>
          </a:p>
        </p:txBody>
      </p:sp>
      <p:sp>
        <p:nvSpPr>
          <p:cNvPr id="6" name="テキスト ボックス 5">
            <a:extLst>
              <a:ext uri="{FF2B5EF4-FFF2-40B4-BE49-F238E27FC236}">
                <a16:creationId xmlns:a16="http://schemas.microsoft.com/office/drawing/2014/main" id="{CE88B64B-1FAF-4577-BC85-D80C248CB475}"/>
              </a:ext>
            </a:extLst>
          </p:cNvPr>
          <p:cNvSpPr txBox="1"/>
          <p:nvPr/>
        </p:nvSpPr>
        <p:spPr>
          <a:xfrm>
            <a:off x="2020711" y="6032702"/>
            <a:ext cx="6985974" cy="461665"/>
          </a:xfrm>
          <a:prstGeom prst="rect">
            <a:avLst/>
          </a:prstGeom>
          <a:noFill/>
        </p:spPr>
        <p:txBody>
          <a:bodyPr wrap="square" rtlCol="0">
            <a:spAutoFit/>
          </a:bodyPr>
          <a:lstStyle/>
          <a:p>
            <a:r>
              <a:rPr kumimoji="1" lang="ja-JP" altLang="en-US" sz="2400" dirty="0">
                <a:solidFill>
                  <a:srgbClr val="1D3366"/>
                </a:solidFill>
                <a:latin typeface="BIZ UDゴシック" panose="020B0400000000000000" pitchFamily="49" charset="-128"/>
                <a:ea typeface="BIZ UDゴシック" panose="020B0400000000000000" pitchFamily="49" charset="-128"/>
              </a:rPr>
              <a:t>（株）フレックス　代表取締役　佐々木 芳久 氏</a:t>
            </a:r>
          </a:p>
        </p:txBody>
      </p:sp>
      <p:grpSp>
        <p:nvGrpSpPr>
          <p:cNvPr id="7" name="グループ化 6">
            <a:extLst>
              <a:ext uri="{FF2B5EF4-FFF2-40B4-BE49-F238E27FC236}">
                <a16:creationId xmlns:a16="http://schemas.microsoft.com/office/drawing/2014/main" id="{D49E6B4F-AA5F-4C64-B448-DF1694DB1BB8}"/>
              </a:ext>
            </a:extLst>
          </p:cNvPr>
          <p:cNvGrpSpPr/>
          <p:nvPr/>
        </p:nvGrpSpPr>
        <p:grpSpPr>
          <a:xfrm>
            <a:off x="166010" y="112388"/>
            <a:ext cx="2328834" cy="576234"/>
            <a:chOff x="511434" y="162024"/>
            <a:chExt cx="1405227" cy="367818"/>
          </a:xfrm>
        </p:grpSpPr>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50170" y="162024"/>
              <a:ext cx="566491" cy="367818"/>
            </a:xfrm>
            <a:prstGeom prst="rect">
              <a:avLst/>
            </a:prstGeom>
          </p:spPr>
        </p:pic>
        <p:pic>
          <p:nvPicPr>
            <p:cNvPr id="9" name="図 8">
              <a:extLst>
                <a:ext uri="{FF2B5EF4-FFF2-40B4-BE49-F238E27FC236}">
                  <a16:creationId xmlns:a16="http://schemas.microsoft.com/office/drawing/2014/main" id="{B9CF20F7-92B0-4E45-9B9A-8DE08B651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34" y="193677"/>
              <a:ext cx="717407" cy="304512"/>
            </a:xfrm>
            <a:prstGeom prst="rect">
              <a:avLst/>
            </a:prstGeom>
          </p:spPr>
        </p:pic>
      </p:grpSp>
    </p:spTree>
    <p:extLst>
      <p:ext uri="{BB962C8B-B14F-4D97-AF65-F5344CB8AC3E}">
        <p14:creationId xmlns:p14="http://schemas.microsoft.com/office/powerpoint/2010/main" val="3290841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77244"/>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a:solidFill>
                  <a:schemeClr val="bg1"/>
                </a:solidFill>
                <a:latin typeface="BIZ UDゴシック" panose="020B0400000000000000" pitchFamily="49" charset="-128"/>
                <a:ea typeface="BIZ UDゴシック" panose="020B0400000000000000" pitchFamily="49" charset="-128"/>
              </a:rPr>
              <a:t>これからの学習塾について</a:t>
            </a:r>
            <a:endParaRPr kumimoji="1" lang="ja-JP" altLang="en-US" sz="6600" dirty="0">
              <a:solidFill>
                <a:schemeClr val="bg1"/>
              </a:solidFill>
              <a:latin typeface="BIZ UDゴシック" panose="020B0400000000000000" pitchFamily="49" charset="-128"/>
              <a:ea typeface="BIZ UDゴシック" panose="020B0400000000000000" pitchFamily="49" charset="-128"/>
            </a:endParaRPr>
          </a:p>
        </p:txBody>
      </p:sp>
      <p:grpSp>
        <p:nvGrpSpPr>
          <p:cNvPr id="7" name="グループ化 6">
            <a:extLst>
              <a:ext uri="{FF2B5EF4-FFF2-40B4-BE49-F238E27FC236}">
                <a16:creationId xmlns:a16="http://schemas.microsoft.com/office/drawing/2014/main" id="{D49E6B4F-AA5F-4C64-B448-DF1694DB1BB8}"/>
              </a:ext>
            </a:extLst>
          </p:cNvPr>
          <p:cNvGrpSpPr/>
          <p:nvPr/>
        </p:nvGrpSpPr>
        <p:grpSpPr>
          <a:xfrm>
            <a:off x="166010" y="112388"/>
            <a:ext cx="2328834" cy="576234"/>
            <a:chOff x="511434" y="162024"/>
            <a:chExt cx="1405227" cy="367818"/>
          </a:xfrm>
        </p:grpSpPr>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50170" y="162024"/>
              <a:ext cx="566491" cy="367818"/>
            </a:xfrm>
            <a:prstGeom prst="rect">
              <a:avLst/>
            </a:prstGeom>
          </p:spPr>
        </p:pic>
        <p:pic>
          <p:nvPicPr>
            <p:cNvPr id="9" name="図 8">
              <a:extLst>
                <a:ext uri="{FF2B5EF4-FFF2-40B4-BE49-F238E27FC236}">
                  <a16:creationId xmlns:a16="http://schemas.microsoft.com/office/drawing/2014/main" id="{B9CF20F7-92B0-4E45-9B9A-8DE08B651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34" y="193677"/>
              <a:ext cx="717407" cy="304512"/>
            </a:xfrm>
            <a:prstGeom prst="rect">
              <a:avLst/>
            </a:prstGeom>
          </p:spPr>
        </p:pic>
      </p:grpSp>
      <p:sp>
        <p:nvSpPr>
          <p:cNvPr id="10" name="テキスト ボックス 9">
            <a:extLst>
              <a:ext uri="{FF2B5EF4-FFF2-40B4-BE49-F238E27FC236}">
                <a16:creationId xmlns:a16="http://schemas.microsoft.com/office/drawing/2014/main" id="{86402C82-7903-4972-B892-7B0240EE9CC7}"/>
              </a:ext>
            </a:extLst>
          </p:cNvPr>
          <p:cNvSpPr txBox="1"/>
          <p:nvPr/>
        </p:nvSpPr>
        <p:spPr>
          <a:xfrm>
            <a:off x="3183467" y="5019091"/>
            <a:ext cx="5825067" cy="461665"/>
          </a:xfrm>
          <a:prstGeom prst="rect">
            <a:avLst/>
          </a:prstGeom>
          <a:noFill/>
        </p:spPr>
        <p:txBody>
          <a:bodyPr wrap="square" rtlCol="0">
            <a:spAutoFit/>
          </a:bodyPr>
          <a:lstStyle/>
          <a:p>
            <a:r>
              <a:rPr kumimoji="1" lang="ja-JP" altLang="en-US" sz="2400" dirty="0">
                <a:solidFill>
                  <a:srgbClr val="1D3366"/>
                </a:solidFill>
                <a:latin typeface="BIZ UDゴシック" panose="020B0400000000000000" pitchFamily="49" charset="-128"/>
                <a:ea typeface="BIZ UDゴシック" panose="020B0400000000000000" pitchFamily="49" charset="-128"/>
              </a:rPr>
              <a:t>（一社）教育アライアンスネットワーク</a:t>
            </a:r>
          </a:p>
        </p:txBody>
      </p:sp>
    </p:spTree>
    <p:extLst>
      <p:ext uri="{BB962C8B-B14F-4D97-AF65-F5344CB8AC3E}">
        <p14:creationId xmlns:p14="http://schemas.microsoft.com/office/powerpoint/2010/main" val="71472110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TotalTime>
  <Words>599</Words>
  <Application>Microsoft Office PowerPoint</Application>
  <PresentationFormat>画面に合わせる (4:3)</PresentationFormat>
  <Paragraphs>107</Paragraphs>
  <Slides>12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12</vt:i4>
      </vt:variant>
    </vt:vector>
  </HeadingPairs>
  <TitlesOfParts>
    <vt:vector size="21" baseType="lpstr">
      <vt:lpstr>BIZ UDゴシック</vt:lpstr>
      <vt:lpstr>UD デジタル 教科書体 N-B</vt:lpstr>
      <vt:lpstr>UD デジタル 教科書体 NK-R</vt:lpstr>
      <vt:lpstr>メイリオ</vt:lpstr>
      <vt:lpstr>游ゴシック</vt:lpstr>
      <vt:lpstr>Arial</vt:lpstr>
      <vt:lpstr>Calibri</vt:lpstr>
      <vt:lpstr>Calibri Light</vt:lpstr>
      <vt:lpstr>Office テーマ</vt:lpstr>
      <vt:lpstr>Webで集客！　英語で売上増！ すぐに効果が出る施策を知ろう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お問い合わせ  (一社）教育アライアンスネットワーク   　　　　　NEA （Networks of educational Alliance)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Webで集客！　英語で売上増！ すぐに効果が出る施策を知ろう</dc:title>
  <dc:creator>Yanagi Hiroki</dc:creator>
  <cp:lastModifiedBy>Yanagi Hiroki</cp:lastModifiedBy>
  <cp:revision>15</cp:revision>
  <dcterms:created xsi:type="dcterms:W3CDTF">2020-07-06T02:56:03Z</dcterms:created>
  <dcterms:modified xsi:type="dcterms:W3CDTF">2020-07-09T01:08:41Z</dcterms:modified>
</cp:coreProperties>
</file>