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5" r:id="rId3"/>
    <p:sldId id="278" r:id="rId4"/>
    <p:sldId id="276" r:id="rId5"/>
    <p:sldId id="279" r:id="rId6"/>
    <p:sldId id="281" r:id="rId7"/>
    <p:sldId id="280" r:id="rId8"/>
    <p:sldId id="282" r:id="rId9"/>
    <p:sldId id="284" r:id="rId10"/>
    <p:sldId id="277" r:id="rId11"/>
    <p:sldId id="283" r:id="rId12"/>
    <p:sldId id="289" r:id="rId13"/>
    <p:sldId id="285" r:id="rId14"/>
    <p:sldId id="288" r:id="rId15"/>
    <p:sldId id="257" r:id="rId16"/>
    <p:sldId id="304" r:id="rId17"/>
    <p:sldId id="287" r:id="rId18"/>
    <p:sldId id="293" r:id="rId19"/>
    <p:sldId id="300" r:id="rId20"/>
    <p:sldId id="295" r:id="rId21"/>
    <p:sldId id="296" r:id="rId22"/>
    <p:sldId id="297" r:id="rId23"/>
    <p:sldId id="294" r:id="rId24"/>
    <p:sldId id="303" r:id="rId25"/>
    <p:sldId id="291" r:id="rId26"/>
    <p:sldId id="292" r:id="rId27"/>
    <p:sldId id="290" r:id="rId28"/>
    <p:sldId id="271" r:id="rId29"/>
    <p:sldId id="301" r:id="rId30"/>
    <p:sldId id="305" r:id="rId31"/>
    <p:sldId id="302" r:id="rId32"/>
    <p:sldId id="298" r:id="rId33"/>
    <p:sldId id="299" r:id="rId3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19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DFC41-0469-41E7-9DA0-357185BD21D5}" type="datetimeFigureOut">
              <a:rPr kumimoji="1" lang="ja-JP" altLang="en-US" smtClean="0"/>
              <a:t>2020/4/24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D9A3B-560D-485B-82DC-F03F2F7DB9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91423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DFC41-0469-41E7-9DA0-357185BD21D5}" type="datetimeFigureOut">
              <a:rPr kumimoji="1" lang="ja-JP" altLang="en-US" smtClean="0"/>
              <a:t>2020/4/24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D9A3B-560D-485B-82DC-F03F2F7DB9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0684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DFC41-0469-41E7-9DA0-357185BD21D5}" type="datetimeFigureOut">
              <a:rPr kumimoji="1" lang="ja-JP" altLang="en-US" smtClean="0"/>
              <a:t>2020/4/24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D9A3B-560D-485B-82DC-F03F2F7DB9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11906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DFC41-0469-41E7-9DA0-357185BD21D5}" type="datetimeFigureOut">
              <a:rPr kumimoji="1" lang="ja-JP" altLang="en-US" smtClean="0"/>
              <a:t>2020/4/24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D9A3B-560D-485B-82DC-F03F2F7DB9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991959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DFC41-0469-41E7-9DA0-357185BD21D5}" type="datetimeFigureOut">
              <a:rPr kumimoji="1" lang="ja-JP" altLang="en-US" smtClean="0"/>
              <a:t>2020/4/24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D9A3B-560D-485B-82DC-F03F2F7DB9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9086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DFC41-0469-41E7-9DA0-357185BD21D5}" type="datetimeFigureOut">
              <a:rPr kumimoji="1" lang="ja-JP" altLang="en-US" smtClean="0"/>
              <a:t>2020/4/24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D9A3B-560D-485B-82DC-F03F2F7DB9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8494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DFC41-0469-41E7-9DA0-357185BD21D5}" type="datetimeFigureOut">
              <a:rPr kumimoji="1" lang="ja-JP" altLang="en-US" smtClean="0"/>
              <a:t>2020/4/24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D9A3B-560D-485B-82DC-F03F2F7DB9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9919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DFC41-0469-41E7-9DA0-357185BD21D5}" type="datetimeFigureOut">
              <a:rPr kumimoji="1" lang="ja-JP" altLang="en-US" smtClean="0"/>
              <a:t>2020/4/24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D9A3B-560D-485B-82DC-F03F2F7DB9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64885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DFC41-0469-41E7-9DA0-357185BD21D5}" type="datetimeFigureOut">
              <a:rPr kumimoji="1" lang="ja-JP" altLang="en-US" smtClean="0"/>
              <a:t>2020/4/24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D9A3B-560D-485B-82DC-F03F2F7DB9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3070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DFC41-0469-41E7-9DA0-357185BD21D5}" type="datetimeFigureOut">
              <a:rPr kumimoji="1" lang="ja-JP" altLang="en-US" smtClean="0"/>
              <a:t>2020/4/24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D9A3B-560D-485B-82DC-F03F2F7DB9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0497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DFC41-0469-41E7-9DA0-357185BD21D5}" type="datetimeFigureOut">
              <a:rPr kumimoji="1" lang="ja-JP" altLang="en-US" smtClean="0"/>
              <a:t>2020/4/24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D9A3B-560D-485B-82DC-F03F2F7DB9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6233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0DFC41-0469-41E7-9DA0-357185BD21D5}" type="datetimeFigureOut">
              <a:rPr kumimoji="1" lang="ja-JP" altLang="en-US" smtClean="0"/>
              <a:t>2020/4/24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FD9A3B-560D-485B-82DC-F03F2F7DB9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1314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D90D7A8-D749-4142-A690-AF5CAC5C9FE4}"/>
              </a:ext>
            </a:extLst>
          </p:cNvPr>
          <p:cNvSpPr/>
          <p:nvPr/>
        </p:nvSpPr>
        <p:spPr>
          <a:xfrm>
            <a:off x="324683" y="2653437"/>
            <a:ext cx="849463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54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オンライン指導ミニ説明会</a:t>
            </a:r>
            <a:endParaRPr lang="en-US" altLang="ja-JP" sz="54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en-US" altLang="ja-JP" sz="54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Version2</a:t>
            </a:r>
            <a:endParaRPr lang="ja-JP" altLang="en-US" sz="54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EABC5CED-49A5-4C54-A496-CAEF68E662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76" y="184245"/>
            <a:ext cx="2152934" cy="1196074"/>
          </a:xfrm>
          <a:prstGeom prst="rect">
            <a:avLst/>
          </a:prstGeom>
        </p:spPr>
      </p:pic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EE4E499E-62E0-47ED-B37F-29F59A949CA9}"/>
              </a:ext>
            </a:extLst>
          </p:cNvPr>
          <p:cNvSpPr/>
          <p:nvPr/>
        </p:nvSpPr>
        <p:spPr>
          <a:xfrm>
            <a:off x="5447702" y="5030422"/>
            <a:ext cx="3082895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32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2020</a:t>
            </a:r>
            <a:r>
              <a:rPr lang="ja-JP" altLang="en-US" sz="32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年</a:t>
            </a:r>
            <a:r>
              <a:rPr lang="en-US" altLang="ja-JP" sz="32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4</a:t>
            </a:r>
            <a:r>
              <a:rPr lang="ja-JP" altLang="en-US" sz="32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月</a:t>
            </a:r>
            <a:r>
              <a:rPr lang="en-US" altLang="ja-JP" sz="32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23</a:t>
            </a:r>
            <a:r>
              <a:rPr lang="ja-JP" altLang="en-US" sz="32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日</a:t>
            </a:r>
            <a:endParaRPr lang="en-US" altLang="ja-JP" sz="32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en-US" altLang="ja-JP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11</a:t>
            </a:r>
            <a:r>
              <a:rPr lang="ja-JP" altLang="en-US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：</a:t>
            </a:r>
            <a:r>
              <a:rPr lang="en-US" altLang="ja-JP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00</a:t>
            </a:r>
            <a:r>
              <a:rPr lang="ja-JP" altLang="en-US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～</a:t>
            </a:r>
            <a:r>
              <a:rPr lang="en-US" altLang="ja-JP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12</a:t>
            </a:r>
            <a:r>
              <a:rPr lang="ja-JP" altLang="en-US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：</a:t>
            </a:r>
            <a:r>
              <a:rPr lang="en-US" altLang="ja-JP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00</a:t>
            </a:r>
            <a:endParaRPr lang="ja-JP" altLang="en-US" sz="32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584901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A86B3AA-AB0F-4F98-A4DE-CC6F4F7CD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365126"/>
            <a:ext cx="8242395" cy="1325563"/>
          </a:xfrm>
        </p:spPr>
        <p:txBody>
          <a:bodyPr/>
          <a:lstStyle/>
          <a:p>
            <a:r>
              <a:rPr lang="en-US" altLang="ja-JP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【</a:t>
            </a:r>
            <a:r>
              <a:rPr lang="ja-JP" altLang="en-US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個別指導</a:t>
            </a:r>
            <a:r>
              <a:rPr lang="en-US" altLang="ja-JP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】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4D09ADD5-6D05-4ED2-ABDE-533D3C64BA50}"/>
              </a:ext>
            </a:extLst>
          </p:cNvPr>
          <p:cNvSpPr/>
          <p:nvPr/>
        </p:nvSpPr>
        <p:spPr>
          <a:xfrm>
            <a:off x="628649" y="1458677"/>
            <a:ext cx="719151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ja-JP" sz="32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</a:t>
            </a:r>
            <a:r>
              <a:rPr lang="ja-JP" altLang="en-US" sz="32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ズームでずっと指導</a:t>
            </a:r>
            <a:endParaRPr lang="en-US" altLang="ja-JP" sz="32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　４０分コマ</a:t>
            </a:r>
            <a:r>
              <a:rPr lang="en-US" altLang="ja-JP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×</a:t>
            </a:r>
            <a:r>
              <a:rPr lang="ja-JP" altLang="en-US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２</a:t>
            </a:r>
            <a:endParaRPr lang="en-US" altLang="ja-JP" sz="32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en-US" altLang="ja-JP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</a:t>
            </a:r>
            <a:r>
              <a:rPr lang="ja-JP" altLang="en-US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映像授業　＋　ズームで指導</a:t>
            </a:r>
            <a:endParaRPr lang="ja-JP" altLang="en-US" sz="32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80F428B5-B2AA-4902-B488-5B26FF9ACB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877" y="3321900"/>
            <a:ext cx="6414447" cy="335351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726238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A86B3AA-AB0F-4F98-A4DE-CC6F4F7CD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5126"/>
            <a:ext cx="8980227" cy="1325563"/>
          </a:xfrm>
        </p:spPr>
        <p:txBody>
          <a:bodyPr/>
          <a:lstStyle/>
          <a:p>
            <a:r>
              <a:rPr lang="en-US" altLang="ja-JP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【</a:t>
            </a:r>
            <a:r>
              <a:rPr lang="ja-JP" altLang="en-US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個別指導</a:t>
            </a:r>
            <a:r>
              <a:rPr lang="en-US" altLang="ja-JP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】</a:t>
            </a:r>
            <a:r>
              <a:rPr lang="ja-JP" altLang="en-US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課題　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4D09ADD5-6D05-4ED2-ABDE-533D3C64BA50}"/>
              </a:ext>
            </a:extLst>
          </p:cNvPr>
          <p:cNvSpPr/>
          <p:nvPr/>
        </p:nvSpPr>
        <p:spPr>
          <a:xfrm>
            <a:off x="341194" y="1690689"/>
            <a:ext cx="8639033" cy="46166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ja-JP" altLang="en-US" sz="28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・</a:t>
            </a:r>
            <a:r>
              <a:rPr lang="ja-JP" altLang="en-US" sz="28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顧客の二重構造問題</a:t>
            </a:r>
            <a:endParaRPr lang="en-US" altLang="ja-JP" sz="28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28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□指導法</a:t>
            </a:r>
            <a:endParaRPr lang="en-US" altLang="ja-JP" sz="28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28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□不適切発言</a:t>
            </a:r>
            <a:endParaRPr lang="en-US" altLang="ja-JP" sz="28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28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□呼称</a:t>
            </a:r>
            <a:endParaRPr lang="en-US" altLang="ja-JP" sz="28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28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□服装</a:t>
            </a:r>
            <a:endParaRPr lang="en-US" altLang="ja-JP" sz="28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28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□（在宅の場合）背景</a:t>
            </a:r>
            <a:endParaRPr lang="en-US" altLang="ja-JP" sz="28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endParaRPr lang="en-US" altLang="ja-JP" sz="14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28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・指導効果（理解度把握）の</a:t>
            </a:r>
            <a:r>
              <a:rPr lang="en-US" altLang="ja-JP" sz="28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《</a:t>
            </a:r>
            <a:r>
              <a:rPr lang="ja-JP" altLang="en-US" sz="28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ムリ・ムダ・ムラ</a:t>
            </a:r>
            <a:r>
              <a:rPr lang="en-US" altLang="ja-JP" sz="28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》</a:t>
            </a:r>
          </a:p>
          <a:p>
            <a:r>
              <a:rPr lang="ja-JP" altLang="en-US" sz="28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□生徒の手元が見えない</a:t>
            </a:r>
            <a:endParaRPr lang="en-US" altLang="ja-JP" sz="28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28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□生徒の表情、息遣いなど五感で把握できない</a:t>
            </a:r>
            <a:endParaRPr lang="en-US" altLang="ja-JP" sz="28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endParaRPr lang="ja-JP" altLang="en-US" sz="28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E679F32E-647C-49DE-AFB5-D0B737FCF8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2917" y="1690689"/>
            <a:ext cx="1529715" cy="1563335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016EC7E5-299F-4BD3-A3C0-8B3CDCB5D8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2632" y="1449915"/>
            <a:ext cx="2390775" cy="2190750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4471FEC-D71F-4932-9A45-CED9CA79DB01}"/>
              </a:ext>
            </a:extLst>
          </p:cNvPr>
          <p:cNvSpPr txBox="1"/>
          <p:nvPr/>
        </p:nvSpPr>
        <p:spPr>
          <a:xfrm>
            <a:off x="5617774" y="3603977"/>
            <a:ext cx="33624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書画カメラは高い･･････</a:t>
            </a:r>
          </a:p>
        </p:txBody>
      </p:sp>
    </p:spTree>
    <p:extLst>
      <p:ext uri="{BB962C8B-B14F-4D97-AF65-F5344CB8AC3E}">
        <p14:creationId xmlns:p14="http://schemas.microsoft.com/office/powerpoint/2010/main" val="24682316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99C3A690-24C1-44A0-A81A-94BE1A31C0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164" y="1690689"/>
            <a:ext cx="6001558" cy="388535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タイトル 5">
            <a:extLst>
              <a:ext uri="{FF2B5EF4-FFF2-40B4-BE49-F238E27FC236}">
                <a16:creationId xmlns:a16="http://schemas.microsoft.com/office/drawing/2014/main" id="{42305887-8443-447F-A87A-E6B1CCE0CC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b="1" dirty="0">
                <a:solidFill>
                  <a:srgbClr val="1D3366"/>
                </a:solidFill>
                <a:latin typeface="+mn-ea"/>
                <a:ea typeface="+mn-ea"/>
              </a:rPr>
              <a:t>ブレイクアウトルームの活用</a:t>
            </a:r>
            <a:endParaRPr lang="ja-JP" altLang="en-US" dirty="0">
              <a:latin typeface="+mn-ea"/>
              <a:ea typeface="+mn-ea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FC4D40E1-95C5-4714-B010-5D8969BB4660}"/>
              </a:ext>
            </a:extLst>
          </p:cNvPr>
          <p:cNvSpPr/>
          <p:nvPr/>
        </p:nvSpPr>
        <p:spPr>
          <a:xfrm>
            <a:off x="628650" y="5969654"/>
            <a:ext cx="863903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ja-JP" altLang="en-US" sz="28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・</a:t>
            </a:r>
            <a:r>
              <a:rPr lang="ja-JP" altLang="en-US" sz="28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空間距離を飛び越えて、個別指導教室をつくる</a:t>
            </a:r>
            <a:endParaRPr lang="en-US" altLang="ja-JP" sz="28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068224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225632D-F76F-4C6D-9F1D-F10359389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933" y="941695"/>
            <a:ext cx="7886700" cy="4067033"/>
          </a:xfrm>
        </p:spPr>
        <p:txBody>
          <a:bodyPr>
            <a:noAutofit/>
          </a:bodyPr>
          <a:lstStyle/>
          <a:p>
            <a:pPr marL="0" indent="0" algn="ctr"/>
            <a:r>
              <a:rPr lang="ja-JP" altLang="en-US" sz="66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個別</a:t>
            </a:r>
            <a:br>
              <a:rPr lang="en-US" altLang="ja-JP" sz="54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</a:br>
            <a:br>
              <a:rPr lang="en-US" altLang="ja-JP" sz="54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</a:br>
            <a:r>
              <a:rPr lang="ja-JP" altLang="en-US" sz="54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子どもの出来具合を</a:t>
            </a:r>
            <a:br>
              <a:rPr lang="en-US" altLang="ja-JP" sz="54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</a:br>
            <a:r>
              <a:rPr lang="ja-JP" altLang="en-US" sz="54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いかに把握するか</a:t>
            </a:r>
            <a:br>
              <a:rPr lang="en-US" altLang="ja-JP" sz="54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</a:br>
            <a:endParaRPr kumimoji="1" lang="ja-JP" altLang="en-US" sz="5400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355632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4D09ADD5-6D05-4ED2-ABDE-533D3C64BA50}"/>
              </a:ext>
            </a:extLst>
          </p:cNvPr>
          <p:cNvSpPr/>
          <p:nvPr/>
        </p:nvSpPr>
        <p:spPr>
          <a:xfrm>
            <a:off x="0" y="2027156"/>
            <a:ext cx="9144000" cy="2585323"/>
          </a:xfrm>
          <a:prstGeom prst="rect">
            <a:avLst/>
          </a:prstGeom>
          <a:solidFill>
            <a:srgbClr val="1D3366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US" altLang="ja-JP" sz="5400" b="1" cap="none" spc="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ja-JP" altLang="en-US" sz="5400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２</a:t>
            </a:r>
            <a:r>
              <a:rPr lang="ja-JP" altLang="en-US" sz="5400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．オンライン指導の</a:t>
            </a:r>
            <a:endParaRPr lang="en-US" altLang="ja-JP" sz="5400" b="1" cap="none" spc="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ja-JP" altLang="en-US" sz="5400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可能性</a:t>
            </a:r>
            <a:endParaRPr lang="en-US" altLang="ja-JP" sz="5400" b="1" cap="none" spc="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151190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A86B3AA-AB0F-4F98-A4DE-CC6F4F7CD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365126"/>
            <a:ext cx="8242395" cy="1325563"/>
          </a:xfrm>
        </p:spPr>
        <p:txBody>
          <a:bodyPr/>
          <a:lstStyle/>
          <a:p>
            <a:r>
              <a:rPr lang="ja-JP" altLang="en-US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全体課題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4D09ADD5-6D05-4ED2-ABDE-533D3C64BA50}"/>
              </a:ext>
            </a:extLst>
          </p:cNvPr>
          <p:cNvSpPr/>
          <p:nvPr/>
        </p:nvSpPr>
        <p:spPr>
          <a:xfrm>
            <a:off x="574058" y="1813519"/>
            <a:ext cx="7571303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ja-JP" altLang="en-US" sz="32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●　教室での対面授業を</a:t>
            </a:r>
            <a:endParaRPr lang="en-US" altLang="ja-JP" sz="32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　オンライン指導で</a:t>
            </a:r>
            <a:r>
              <a:rPr lang="ja-JP" altLang="en-US" sz="32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具現化</a:t>
            </a:r>
            <a:r>
              <a:rPr lang="ja-JP" altLang="en-US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できるか？</a:t>
            </a:r>
            <a:endParaRPr lang="ja-JP" altLang="en-US" sz="32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BAAC8F88-2E6C-4E78-9964-ECA347346EC5}"/>
              </a:ext>
            </a:extLst>
          </p:cNvPr>
          <p:cNvSpPr/>
          <p:nvPr/>
        </p:nvSpPr>
        <p:spPr>
          <a:xfrm>
            <a:off x="574058" y="3603650"/>
            <a:ext cx="510909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ja-JP" altLang="en-US" sz="32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●　「場」の提供を考える</a:t>
            </a: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1CF2F440-DF55-4619-AC9E-0660E47693D3}"/>
              </a:ext>
            </a:extLst>
          </p:cNvPr>
          <p:cNvSpPr/>
          <p:nvPr/>
        </p:nvSpPr>
        <p:spPr>
          <a:xfrm>
            <a:off x="628649" y="4901338"/>
            <a:ext cx="510909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ja-JP" altLang="en-US" sz="32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●　「人」の提供を考える</a:t>
            </a:r>
          </a:p>
        </p:txBody>
      </p:sp>
    </p:spTree>
    <p:extLst>
      <p:ext uri="{BB962C8B-B14F-4D97-AF65-F5344CB8AC3E}">
        <p14:creationId xmlns:p14="http://schemas.microsoft.com/office/powerpoint/2010/main" val="19551485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4D09ADD5-6D05-4ED2-ABDE-533D3C64BA50}"/>
              </a:ext>
            </a:extLst>
          </p:cNvPr>
          <p:cNvSpPr/>
          <p:nvPr/>
        </p:nvSpPr>
        <p:spPr>
          <a:xfrm>
            <a:off x="0" y="2027156"/>
            <a:ext cx="9144000" cy="2585323"/>
          </a:xfrm>
          <a:prstGeom prst="rect">
            <a:avLst/>
          </a:prstGeom>
          <a:solidFill>
            <a:srgbClr val="1D3366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US" altLang="ja-JP" sz="5400" b="1" cap="none" spc="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ja-JP" altLang="en-US" sz="5400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学習管理</a:t>
            </a:r>
            <a:endParaRPr lang="en-US" altLang="ja-JP" sz="5400" b="1" cap="none" spc="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endParaRPr lang="en-US" altLang="ja-JP" sz="5400" b="1" cap="none" spc="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298966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434B18A0-D02F-4EC9-A33A-B392B5B330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719" y="1595155"/>
            <a:ext cx="6609724" cy="3399926"/>
          </a:xfrm>
          <a:prstGeom prst="rect">
            <a:avLst/>
          </a:prstGeom>
        </p:spPr>
      </p:pic>
      <p:sp>
        <p:nvSpPr>
          <p:cNvPr id="6" name="タイトル 5">
            <a:extLst>
              <a:ext uri="{FF2B5EF4-FFF2-40B4-BE49-F238E27FC236}">
                <a16:creationId xmlns:a16="http://schemas.microsoft.com/office/drawing/2014/main" id="{54139B34-98DC-45D0-8AA4-2AAA4A8CE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b="1" dirty="0">
                <a:solidFill>
                  <a:srgbClr val="1D3366"/>
                </a:solidFill>
                <a:latin typeface="+mn-ea"/>
                <a:ea typeface="+mn-ea"/>
              </a:rPr>
              <a:t>有料映像授業の活用</a:t>
            </a:r>
            <a:endParaRPr lang="ja-JP" altLang="en-US" dirty="0">
              <a:latin typeface="+mn-ea"/>
              <a:ea typeface="+mn-ea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383EE05E-D4F0-466E-B379-6487657A05D4}"/>
              </a:ext>
            </a:extLst>
          </p:cNvPr>
          <p:cNvSpPr/>
          <p:nvPr/>
        </p:nvSpPr>
        <p:spPr>
          <a:xfrm>
            <a:off x="504967" y="5701890"/>
            <a:ext cx="863903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ja-JP" altLang="en-US" sz="28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・顧客のニーズ構造に対応できる商品軸をつくる</a:t>
            </a:r>
            <a:endParaRPr lang="en-US" altLang="ja-JP" sz="28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59999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A86B3AA-AB0F-4F98-A4DE-CC6F4F7CD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435" y="167711"/>
            <a:ext cx="8242395" cy="1325563"/>
          </a:xfrm>
        </p:spPr>
        <p:txBody>
          <a:bodyPr/>
          <a:lstStyle/>
          <a:p>
            <a:r>
              <a:rPr lang="ja-JP" altLang="en-US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顧客が求めるのは学習管理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4D09ADD5-6D05-4ED2-ABDE-533D3C64BA50}"/>
              </a:ext>
            </a:extLst>
          </p:cNvPr>
          <p:cNvSpPr/>
          <p:nvPr/>
        </p:nvSpPr>
        <p:spPr>
          <a:xfrm>
            <a:off x="270170" y="1210360"/>
            <a:ext cx="7366119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ja-JP" altLang="en-US" sz="28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●　学習習慣、学習方法、学習意欲が不安定</a:t>
            </a:r>
            <a:endParaRPr lang="en-US" altLang="ja-JP" sz="28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28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　⇒　自己評価（自己肯定感）も低下</a:t>
            </a:r>
            <a:endParaRPr lang="ja-JP" altLang="en-US" sz="28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BAAC8F88-2E6C-4E78-9964-ECA347346EC5}"/>
              </a:ext>
            </a:extLst>
          </p:cNvPr>
          <p:cNvSpPr/>
          <p:nvPr/>
        </p:nvSpPr>
        <p:spPr>
          <a:xfrm>
            <a:off x="6130974" y="6236721"/>
            <a:ext cx="2262158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ja-JP" altLang="en-US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あなたのじかんわり</a:t>
            </a:r>
            <a:endParaRPr lang="ja-JP" altLang="en-US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FD0E5813-3D00-47A5-99F8-4767E3A659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90" y="3081883"/>
            <a:ext cx="5528150" cy="3730932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4CE7A04-FBE3-49F3-9FE7-0C75C2CD38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5744" y="2184623"/>
            <a:ext cx="4801766" cy="3845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7820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A86B3AA-AB0F-4F98-A4DE-CC6F4F7CD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435" y="167711"/>
            <a:ext cx="8242395" cy="1325563"/>
          </a:xfrm>
        </p:spPr>
        <p:txBody>
          <a:bodyPr/>
          <a:lstStyle/>
          <a:p>
            <a:r>
              <a:rPr kumimoji="1" lang="ja-JP" altLang="en-US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学習効果を高める学習管理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4D09ADD5-6D05-4ED2-ABDE-533D3C64BA50}"/>
              </a:ext>
            </a:extLst>
          </p:cNvPr>
          <p:cNvSpPr/>
          <p:nvPr/>
        </p:nvSpPr>
        <p:spPr>
          <a:xfrm>
            <a:off x="352057" y="1715327"/>
            <a:ext cx="8087470" cy="48320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ja-JP" altLang="en-US" sz="28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●　小テスト</a:t>
            </a:r>
            <a:endParaRPr lang="en-US" altLang="ja-JP" sz="28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endParaRPr lang="en-US" altLang="ja-JP" sz="28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28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●　学習スケジュール管理</a:t>
            </a:r>
            <a:endParaRPr lang="en-US" altLang="ja-JP" sz="28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endParaRPr lang="en-US" altLang="ja-JP" sz="28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28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●　講師の動画配信</a:t>
            </a:r>
            <a:endParaRPr lang="en-US" altLang="ja-JP" sz="28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endParaRPr lang="en-US" altLang="ja-JP" sz="28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28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●　コース管理</a:t>
            </a:r>
            <a:endParaRPr lang="en-US" altLang="ja-JP" sz="28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28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　映像⇒　小テスト　⇒　復習映像　など作成</a:t>
            </a:r>
            <a:endParaRPr lang="en-US" altLang="ja-JP" sz="28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endParaRPr lang="en-US" altLang="ja-JP" sz="28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28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●　アンケート</a:t>
            </a:r>
            <a:endParaRPr lang="en-US" altLang="ja-JP" sz="28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endParaRPr lang="ja-JP" altLang="en-US" sz="28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110871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A86B3AA-AB0F-4F98-A4DE-CC6F4F7CD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269591"/>
            <a:ext cx="8242395" cy="1325563"/>
          </a:xfrm>
        </p:spPr>
        <p:txBody>
          <a:bodyPr/>
          <a:lstStyle/>
          <a:p>
            <a:r>
              <a:rPr lang="ja-JP" altLang="en-US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本日の内容（予定）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4D09ADD5-6D05-4ED2-ABDE-533D3C64BA50}"/>
              </a:ext>
            </a:extLst>
          </p:cNvPr>
          <p:cNvSpPr/>
          <p:nvPr/>
        </p:nvSpPr>
        <p:spPr>
          <a:xfrm>
            <a:off x="628649" y="1499620"/>
            <a:ext cx="7981672" cy="45243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ja-JP" altLang="en-US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１．事例紹介および現状報告</a:t>
            </a:r>
            <a:endParaRPr lang="en-US" altLang="ja-JP" sz="32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　より良い緊急対応と課題</a:t>
            </a:r>
            <a:endParaRPr lang="en-US" altLang="ja-JP" sz="32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endParaRPr lang="en-US" altLang="ja-JP" sz="32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２．オンライン指導の可能性と</a:t>
            </a:r>
            <a:endParaRPr lang="en-US" altLang="ja-JP" sz="32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　コロナ</a:t>
            </a:r>
            <a:r>
              <a:rPr lang="ja-JP" altLang="en-US" sz="32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禍長期化での教育</a:t>
            </a:r>
            <a:endParaRPr lang="en-US" altLang="ja-JP" sz="32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　</a:t>
            </a:r>
            <a:r>
              <a:rPr lang="ja-JP" altLang="en-US" sz="32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およびアフターコロナ</a:t>
            </a:r>
            <a:r>
              <a:rPr lang="ja-JP" altLang="en-US" sz="3200" b="1" cap="none" spc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（コロナ禍後</a:t>
            </a:r>
            <a:r>
              <a:rPr lang="ja-JP" altLang="en-US" sz="32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）</a:t>
            </a:r>
            <a:endParaRPr lang="en-US" altLang="ja-JP" sz="32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endParaRPr lang="en-US" altLang="ja-JP" sz="32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３．その他</a:t>
            </a:r>
            <a:endParaRPr lang="en-US" altLang="ja-JP" sz="32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endParaRPr lang="ja-JP" altLang="en-US" sz="32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89416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A86B3AA-AB0F-4F98-A4DE-CC6F4F7CD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8578" y="118567"/>
            <a:ext cx="6908799" cy="1325563"/>
          </a:xfrm>
        </p:spPr>
        <p:txBody>
          <a:bodyPr/>
          <a:lstStyle/>
          <a:p>
            <a:r>
              <a:rPr lang="ja-JP" altLang="en-US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学習管理　“環境”を整える</a:t>
            </a:r>
            <a:endParaRPr kumimoji="1" lang="ja-JP" altLang="en-US" dirty="0">
              <a:latin typeface="+mn-ea"/>
              <a:ea typeface="+mn-ea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1B5508F5-5104-48FC-B5FB-A85E896B6F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2717" y="1444130"/>
            <a:ext cx="9246717" cy="4211561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2D2BC924-4089-42F3-B243-C7E9C63D502F}"/>
              </a:ext>
            </a:extLst>
          </p:cNvPr>
          <p:cNvSpPr/>
          <p:nvPr/>
        </p:nvSpPr>
        <p:spPr>
          <a:xfrm>
            <a:off x="3261815" y="4940490"/>
            <a:ext cx="5349922" cy="354841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B2489AED-F529-490A-A720-B9152B0BA975}"/>
              </a:ext>
            </a:extLst>
          </p:cNvPr>
          <p:cNvSpPr/>
          <p:nvPr/>
        </p:nvSpPr>
        <p:spPr>
          <a:xfrm>
            <a:off x="586854" y="4213916"/>
            <a:ext cx="2361062" cy="1081415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27709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A86B3AA-AB0F-4F98-A4DE-CC6F4F7CD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0445" y="118567"/>
            <a:ext cx="6987822" cy="1325563"/>
          </a:xfrm>
        </p:spPr>
        <p:txBody>
          <a:bodyPr/>
          <a:lstStyle/>
          <a:p>
            <a:r>
              <a:rPr lang="ja-JP" altLang="en-US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学習管理　“環境”を整える</a:t>
            </a:r>
            <a:endParaRPr kumimoji="1" lang="ja-JP" altLang="en-US" dirty="0">
              <a:latin typeface="+mn-ea"/>
              <a:ea typeface="+mn-ea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C53CA972-9A27-4A3C-A8A2-A425410DE2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030" y="1133831"/>
            <a:ext cx="7723639" cy="5656284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4AEFE11B-3A83-454E-A543-F1C5D8CE5562}"/>
              </a:ext>
            </a:extLst>
          </p:cNvPr>
          <p:cNvSpPr/>
          <p:nvPr/>
        </p:nvSpPr>
        <p:spPr>
          <a:xfrm>
            <a:off x="3097048" y="1266709"/>
            <a:ext cx="4695824" cy="439261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E696F0A8-6DDB-44BA-8942-EE50DD824D3C}"/>
              </a:ext>
            </a:extLst>
          </p:cNvPr>
          <p:cNvSpPr/>
          <p:nvPr/>
        </p:nvSpPr>
        <p:spPr>
          <a:xfrm>
            <a:off x="6920696" y="3677861"/>
            <a:ext cx="1172426" cy="866843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25884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A86B3AA-AB0F-4F98-A4DE-CC6F4F7CD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0801" y="118567"/>
            <a:ext cx="7179732" cy="1325563"/>
          </a:xfrm>
        </p:spPr>
        <p:txBody>
          <a:bodyPr/>
          <a:lstStyle/>
          <a:p>
            <a:r>
              <a:rPr lang="ja-JP" altLang="en-US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学習管理　“環境”を整える</a:t>
            </a:r>
            <a:endParaRPr kumimoji="1" lang="ja-JP" altLang="en-US" dirty="0">
              <a:latin typeface="+mn-ea"/>
              <a:ea typeface="+mn-ea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01D71783-7E51-455B-BF52-A062E778D9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09" y="1594677"/>
            <a:ext cx="8705981" cy="2772605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8231638B-2818-4112-B6C1-0A5801C18A60}"/>
              </a:ext>
            </a:extLst>
          </p:cNvPr>
          <p:cNvSpPr/>
          <p:nvPr/>
        </p:nvSpPr>
        <p:spPr>
          <a:xfrm rot="21020126">
            <a:off x="6832545" y="2768876"/>
            <a:ext cx="2136620" cy="5462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2121CCB5-32CF-4265-91AF-84A03C6BE2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01" y="4832461"/>
            <a:ext cx="4714459" cy="1906972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203D2586-60D7-4CD1-97CE-B818873ED2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2826" y="4832461"/>
            <a:ext cx="4357973" cy="1571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1125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890AAC4D-6E63-4F56-A3F6-D09A55EC01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46761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ja-JP" altLang="en-US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オンライン指導は、通常授業とは別観点で顧客へアプローチ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2B3B9F59-0DDC-4920-BF0A-C7218284B3BC}"/>
              </a:ext>
            </a:extLst>
          </p:cNvPr>
          <p:cNvSpPr/>
          <p:nvPr/>
        </p:nvSpPr>
        <p:spPr>
          <a:xfrm>
            <a:off x="260161" y="1886278"/>
            <a:ext cx="8225329" cy="409342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ja-JP" altLang="en-US" sz="28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・オンライン指導   　</a:t>
            </a:r>
            <a:r>
              <a:rPr lang="ja-JP" altLang="en-US" sz="36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≠　</a:t>
            </a:r>
            <a:r>
              <a:rPr lang="ja-JP" altLang="en-US" sz="28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通常授業</a:t>
            </a:r>
            <a:endParaRPr lang="en-US" altLang="ja-JP" sz="28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24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</a:t>
            </a:r>
            <a:endParaRPr lang="en-US" altLang="ja-JP" sz="24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24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</a:t>
            </a:r>
            <a:r>
              <a:rPr lang="ja-JP" altLang="en-US" sz="40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＊正規料金はここでは取らない。</a:t>
            </a:r>
            <a:endParaRPr lang="en-US" altLang="ja-JP" sz="40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endParaRPr lang="en-US" altLang="ja-JP" sz="40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40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</a:t>
            </a:r>
            <a:r>
              <a:rPr lang="ja-JP" altLang="en-US" sz="40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＊別の基礎学力養成ツールを導入</a:t>
            </a:r>
            <a:endParaRPr lang="en-US" altLang="ja-JP" sz="40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endParaRPr lang="en-US" altLang="ja-JP" sz="40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40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</a:t>
            </a:r>
            <a:endParaRPr lang="en-US" altLang="ja-JP" sz="40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337F7CE2-75DA-4BA0-B121-84ECD3188EE1}"/>
              </a:ext>
            </a:extLst>
          </p:cNvPr>
          <p:cNvSpPr/>
          <p:nvPr/>
        </p:nvSpPr>
        <p:spPr>
          <a:xfrm>
            <a:off x="1119969" y="4884265"/>
            <a:ext cx="4493538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ja-JP" altLang="en-US" sz="24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□　基礎学力</a:t>
            </a:r>
            <a:endParaRPr lang="en-US" altLang="ja-JP" sz="24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24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□　読解力</a:t>
            </a:r>
            <a:endParaRPr lang="en-US" altLang="ja-JP" sz="24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24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□　思考力・判断力・表現力</a:t>
            </a:r>
            <a:endParaRPr lang="en-US" altLang="ja-JP" sz="24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24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□　英会話</a:t>
            </a:r>
            <a:endParaRPr lang="en-US" altLang="ja-JP" sz="24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endParaRPr lang="en-US" altLang="ja-JP" sz="24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endParaRPr lang="en-US" altLang="ja-JP" sz="24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413576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890AAC4D-6E63-4F56-A3F6-D09A55EC01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57027" y="105818"/>
            <a:ext cx="7886700" cy="631161"/>
          </a:xfrm>
        </p:spPr>
        <p:txBody>
          <a:bodyPr>
            <a:normAutofit/>
          </a:bodyPr>
          <a:lstStyle/>
          <a:p>
            <a:pPr algn="ctr"/>
            <a:r>
              <a:rPr lang="ja-JP" altLang="en-US" sz="36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アクティブラーニング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8ABABA9F-40AE-40A9-BC2A-FE1575F5AD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158" y="736979"/>
            <a:ext cx="3968437" cy="5689979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7505B197-3B09-4960-88DE-C657D3BBBC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641" y="213503"/>
            <a:ext cx="3968437" cy="6430994"/>
          </a:xfrm>
          <a:prstGeom prst="rect">
            <a:avLst/>
          </a:prstGeom>
        </p:spPr>
      </p:pic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8609220-DDAB-428B-A049-D06694B753E3}"/>
              </a:ext>
            </a:extLst>
          </p:cNvPr>
          <p:cNvSpPr/>
          <p:nvPr/>
        </p:nvSpPr>
        <p:spPr>
          <a:xfrm>
            <a:off x="4387078" y="6413664"/>
            <a:ext cx="499560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ja-JP" altLang="en-US" sz="2400" b="1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授業最後</a:t>
            </a:r>
            <a:r>
              <a:rPr lang="en-US" altLang="ja-JP" sz="2400" b="1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5</a:t>
            </a:r>
            <a:r>
              <a:rPr lang="ja-JP" altLang="en-US" sz="2400" b="1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分の振り返り</a:t>
            </a:r>
            <a:r>
              <a:rPr lang="en-US" altLang="ja-JP" b="1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《</a:t>
            </a:r>
            <a:r>
              <a:rPr lang="ja-JP" altLang="en-US" b="1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記録簿にも</a:t>
            </a:r>
            <a:r>
              <a:rPr lang="en-US" altLang="ja-JP" b="1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》</a:t>
            </a:r>
            <a:endParaRPr lang="en-US" altLang="ja-JP" sz="24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336062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890AAC4D-6E63-4F56-A3F6-D09A55EC01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46761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ja-JP" altLang="en-US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オンライン自習室・質問室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BE81DADD-34A5-4BC8-9A37-597EA36A92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9858" y="2817746"/>
            <a:ext cx="5834142" cy="3776970"/>
          </a:xfrm>
          <a:prstGeom prst="rect">
            <a:avLst/>
          </a:prstGeom>
          <a:effectLst/>
        </p:spPr>
      </p:pic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93799C4A-D136-4A84-989F-22AF213F96F0}"/>
              </a:ext>
            </a:extLst>
          </p:cNvPr>
          <p:cNvSpPr/>
          <p:nvPr/>
        </p:nvSpPr>
        <p:spPr>
          <a:xfrm>
            <a:off x="219217" y="1669568"/>
            <a:ext cx="880241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ja-JP" altLang="en-US" sz="28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●学習環境は、「場所」ではなく、「意識」がつくる</a:t>
            </a:r>
            <a:endParaRPr lang="en-US" altLang="ja-JP" sz="28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A1B7D9C5-3489-49E5-ADA2-2ACA3A5B895A}"/>
              </a:ext>
            </a:extLst>
          </p:cNvPr>
          <p:cNvSpPr/>
          <p:nvPr/>
        </p:nvSpPr>
        <p:spPr>
          <a:xfrm>
            <a:off x="164590" y="2817746"/>
            <a:ext cx="510909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ja-JP" altLang="en-US" sz="24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・質問コーナーは時間別、学年別に</a:t>
            </a:r>
            <a:endParaRPr lang="en-US" altLang="ja-JP" sz="24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24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</a:t>
            </a:r>
            <a:r>
              <a:rPr lang="ja-JP" altLang="en-US" sz="24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ブレイクアウトルームで実施</a:t>
            </a:r>
            <a:endParaRPr lang="en-US" altLang="ja-JP" sz="24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6FEF27C4-DE8A-4361-9E2C-E89997791D14}"/>
              </a:ext>
            </a:extLst>
          </p:cNvPr>
          <p:cNvSpPr/>
          <p:nvPr/>
        </p:nvSpPr>
        <p:spPr>
          <a:xfrm>
            <a:off x="105854" y="5714629"/>
            <a:ext cx="510909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ja-JP" altLang="en-US" sz="24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・</a:t>
            </a:r>
            <a:r>
              <a:rPr lang="ja-JP" altLang="en-US" sz="24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学年ごとにブレイクアウトルーム</a:t>
            </a:r>
            <a:endParaRPr lang="en-US" altLang="ja-JP" sz="24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24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</a:t>
            </a:r>
            <a:r>
              <a:rPr lang="ja-JP" altLang="en-US" sz="24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で自習室・質問室</a:t>
            </a:r>
            <a:endParaRPr lang="en-US" altLang="ja-JP" sz="24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994879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A86B3AA-AB0F-4F98-A4DE-CC6F4F7CD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955" y="365126"/>
            <a:ext cx="8598089" cy="1325563"/>
          </a:xfrm>
        </p:spPr>
        <p:txBody>
          <a:bodyPr/>
          <a:lstStyle/>
          <a:p>
            <a:r>
              <a:rPr lang="ja-JP" altLang="en-US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コロナ禍長期化・アフターコロナ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4D09ADD5-6D05-4ED2-ABDE-533D3C64BA50}"/>
              </a:ext>
            </a:extLst>
          </p:cNvPr>
          <p:cNvSpPr/>
          <p:nvPr/>
        </p:nvSpPr>
        <p:spPr>
          <a:xfrm>
            <a:off x="628649" y="2176674"/>
            <a:ext cx="695575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ja-JP" altLang="en-US" sz="48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●　違うブランドにする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BAAC8F88-2E6C-4E78-9964-ECA347346EC5}"/>
              </a:ext>
            </a:extLst>
          </p:cNvPr>
          <p:cNvSpPr/>
          <p:nvPr/>
        </p:nvSpPr>
        <p:spPr>
          <a:xfrm>
            <a:off x="628649" y="3649012"/>
            <a:ext cx="818685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ja-JP" altLang="en-US" sz="48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●　違う「商品」を提供する</a:t>
            </a: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1CF2F440-DF55-4619-AC9E-0660E47693D3}"/>
              </a:ext>
            </a:extLst>
          </p:cNvPr>
          <p:cNvSpPr/>
          <p:nvPr/>
        </p:nvSpPr>
        <p:spPr>
          <a:xfrm>
            <a:off x="628649" y="5297123"/>
            <a:ext cx="798167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ja-JP" altLang="en-US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現在の自社ブランド・商品価値を下げない</a:t>
            </a:r>
            <a:endParaRPr lang="ja-JP" altLang="en-US" sz="32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493415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A86B3AA-AB0F-4F98-A4DE-CC6F4F7CD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365126"/>
            <a:ext cx="8242395" cy="1325563"/>
          </a:xfrm>
        </p:spPr>
        <p:txBody>
          <a:bodyPr/>
          <a:lstStyle/>
          <a:p>
            <a:r>
              <a:rPr lang="ja-JP" altLang="en-US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アフターコロナ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4D09ADD5-6D05-4ED2-ABDE-533D3C64BA50}"/>
              </a:ext>
            </a:extLst>
          </p:cNvPr>
          <p:cNvSpPr/>
          <p:nvPr/>
        </p:nvSpPr>
        <p:spPr>
          <a:xfrm>
            <a:off x="170795" y="2127417"/>
            <a:ext cx="8802410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ja-JP" altLang="en-US" sz="48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□　なぜ塾に通うのか？</a:t>
            </a:r>
            <a:endParaRPr lang="en-US" altLang="ja-JP" sz="48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endParaRPr lang="en-US" altLang="ja-JP" sz="48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48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□　なぜ先生が必要なのか？</a:t>
            </a:r>
            <a:endParaRPr lang="en-US" altLang="ja-JP" sz="48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endParaRPr lang="en-US" altLang="ja-JP" sz="48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700882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890AAC4D-6E63-4F56-A3F6-D09A55EC01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46761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ja-JP" altLang="en-US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オンライン自習室・質問室</a:t>
            </a:r>
            <a:br>
              <a:rPr lang="en-US" altLang="ja-JP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</a:br>
            <a:r>
              <a:rPr lang="ja-JP" altLang="en-US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へ呼び込む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2B3B9F59-0DDC-4920-BF0A-C7218284B3BC}"/>
              </a:ext>
            </a:extLst>
          </p:cNvPr>
          <p:cNvSpPr/>
          <p:nvPr/>
        </p:nvSpPr>
        <p:spPr>
          <a:xfrm>
            <a:off x="327973" y="1694481"/>
            <a:ext cx="8488054" cy="40318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ja-JP" altLang="en-US" sz="32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メルマガ、</a:t>
            </a:r>
            <a:r>
              <a:rPr lang="en-US" altLang="ja-JP" sz="32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SNS</a:t>
            </a:r>
            <a:r>
              <a:rPr lang="ja-JP" altLang="en-US" sz="32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、ホームページで情報提供</a:t>
            </a:r>
            <a:endParaRPr lang="en-US" altLang="ja-JP" sz="32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ja-JP" altLang="en-US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↓</a:t>
            </a:r>
            <a:endParaRPr lang="en-US" altLang="ja-JP" sz="32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ja-JP" altLang="en-US" sz="32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・オンライン自習室</a:t>
            </a:r>
            <a:endParaRPr lang="en-US" altLang="ja-JP" sz="32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ja-JP" altLang="en-US" sz="32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・オンライン特別質問室</a:t>
            </a:r>
            <a:endParaRPr lang="en-US" altLang="ja-JP" sz="32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ja-JP" altLang="en-US" sz="32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↓</a:t>
            </a:r>
            <a:endParaRPr lang="en-US" altLang="ja-JP" sz="32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ja-JP" altLang="en-US" sz="32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コロナ禍後の集客へ</a:t>
            </a:r>
            <a:endParaRPr lang="en-US" altLang="ja-JP" sz="32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endParaRPr lang="en-US" altLang="ja-JP" sz="32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ja-JP" altLang="en-US" sz="32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＊通常オンライン授業への体験も可能</a:t>
            </a:r>
            <a:endParaRPr lang="en-US" altLang="ja-JP" sz="32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206349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890AAC4D-6E63-4F56-A3F6-D09A55EC01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46761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ja-JP" altLang="en-US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オンライン面談・学習相談室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80376753-B48C-4AB6-83FD-9CBF796E4F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889" y="3234194"/>
            <a:ext cx="1629295" cy="230102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0DB672B6-1925-4EA1-820D-7AAF79D5B5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2051" y="3259178"/>
            <a:ext cx="3085292" cy="230102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E536D37-E57E-4C87-B5ED-80326546EE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3709" y="1896458"/>
            <a:ext cx="2773623" cy="388307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549436FC-C35E-4575-BBC2-103E31789481}"/>
              </a:ext>
            </a:extLst>
          </p:cNvPr>
          <p:cNvSpPr txBox="1"/>
          <p:nvPr/>
        </p:nvSpPr>
        <p:spPr>
          <a:xfrm>
            <a:off x="354842" y="1472324"/>
            <a:ext cx="51725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>
                <a:solidFill>
                  <a:srgbClr val="1D3366"/>
                </a:solidFill>
              </a:rPr>
              <a:t>大学情報　＆　入試情報　</a:t>
            </a:r>
            <a:r>
              <a:rPr kumimoji="1" lang="en-US" altLang="ja-JP" b="1" dirty="0">
                <a:solidFill>
                  <a:srgbClr val="1D3366"/>
                </a:solidFill>
              </a:rPr>
              <a:t>【</a:t>
            </a:r>
            <a:r>
              <a:rPr kumimoji="1" lang="ja-JP" altLang="en-US" b="1" dirty="0">
                <a:solidFill>
                  <a:srgbClr val="1D3366"/>
                </a:solidFill>
              </a:rPr>
              <a:t>説明会</a:t>
            </a:r>
            <a:r>
              <a:rPr kumimoji="1" lang="en-US" altLang="ja-JP" b="1" dirty="0">
                <a:solidFill>
                  <a:srgbClr val="1D3366"/>
                </a:solidFill>
              </a:rPr>
              <a:t>】</a:t>
            </a:r>
          </a:p>
          <a:p>
            <a:r>
              <a:rPr kumimoji="1" lang="ja-JP" altLang="en-US" b="1" dirty="0">
                <a:solidFill>
                  <a:srgbClr val="1D3366"/>
                </a:solidFill>
              </a:rPr>
              <a:t>一部の大学情報となりますが、将来の日本教育の展望として、塾生にご提供ください。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FC0D337-146B-4BED-BE71-087D200CB6B9}"/>
              </a:ext>
            </a:extLst>
          </p:cNvPr>
          <p:cNvSpPr txBox="1"/>
          <p:nvPr/>
        </p:nvSpPr>
        <p:spPr>
          <a:xfrm>
            <a:off x="385704" y="5685357"/>
            <a:ext cx="88538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>
                <a:solidFill>
                  <a:srgbClr val="1D3366"/>
                </a:solidFill>
              </a:rPr>
              <a:t>２０２０年参加大学</a:t>
            </a:r>
            <a:endParaRPr kumimoji="1" lang="en-US" altLang="ja-JP" b="1" dirty="0">
              <a:solidFill>
                <a:srgbClr val="1D3366"/>
              </a:solidFill>
            </a:endParaRPr>
          </a:p>
          <a:p>
            <a:r>
              <a:rPr kumimoji="1" lang="ja-JP" altLang="en-US" b="1" dirty="0">
                <a:solidFill>
                  <a:srgbClr val="1D3366"/>
                </a:solidFill>
              </a:rPr>
              <a:t>早稲田、</a:t>
            </a:r>
            <a:r>
              <a:rPr kumimoji="1" lang="en-US" altLang="ja-JP" b="1" dirty="0">
                <a:solidFill>
                  <a:srgbClr val="1D3366"/>
                </a:solidFill>
              </a:rPr>
              <a:t>ICU</a:t>
            </a:r>
            <a:r>
              <a:rPr kumimoji="1" lang="ja-JP" altLang="en-US" b="1" dirty="0">
                <a:solidFill>
                  <a:srgbClr val="1D3366"/>
                </a:solidFill>
              </a:rPr>
              <a:t>、明治、青山学院、中央、立教、法政、理科大、学習院、</a:t>
            </a:r>
            <a:r>
              <a:rPr kumimoji="1" lang="en-US" altLang="ja-JP" b="1" dirty="0">
                <a:solidFill>
                  <a:srgbClr val="1D3366"/>
                </a:solidFill>
              </a:rPr>
              <a:t>APU</a:t>
            </a:r>
          </a:p>
          <a:p>
            <a:r>
              <a:rPr kumimoji="1" lang="ja-JP" altLang="en-US" b="1" dirty="0">
                <a:solidFill>
                  <a:srgbClr val="1D3366"/>
                </a:solidFill>
              </a:rPr>
              <a:t>関西、関西学院、立命館、京都産業、甲南、龍谷（、近畿）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7F9F1AD-FB52-442A-8DF7-B54283484BB7}"/>
              </a:ext>
            </a:extLst>
          </p:cNvPr>
          <p:cNvSpPr txBox="1"/>
          <p:nvPr/>
        </p:nvSpPr>
        <p:spPr>
          <a:xfrm>
            <a:off x="125021" y="2534616"/>
            <a:ext cx="23170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>
                <a:solidFill>
                  <a:srgbClr val="FF0000"/>
                </a:solidFill>
              </a:rPr>
              <a:t>　　会報特別号</a:t>
            </a:r>
            <a:endParaRPr kumimoji="1" lang="en-US" altLang="ja-JP" b="1" dirty="0">
              <a:solidFill>
                <a:srgbClr val="FF0000"/>
              </a:solidFill>
            </a:endParaRPr>
          </a:p>
          <a:p>
            <a:r>
              <a:rPr kumimoji="1" lang="ja-JP" altLang="en-US" b="1" dirty="0">
                <a:solidFill>
                  <a:srgbClr val="FF0000"/>
                </a:solidFill>
              </a:rPr>
              <a:t>（保護者配付可能）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EB11FA6-1708-437B-89AB-3C87CDB4F64E}"/>
              </a:ext>
            </a:extLst>
          </p:cNvPr>
          <p:cNvSpPr txBox="1"/>
          <p:nvPr/>
        </p:nvSpPr>
        <p:spPr>
          <a:xfrm>
            <a:off x="2661104" y="2573731"/>
            <a:ext cx="23170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>
                <a:solidFill>
                  <a:srgbClr val="FF0000"/>
                </a:solidFill>
              </a:rPr>
              <a:t>　　入試説明会映像</a:t>
            </a:r>
            <a:endParaRPr kumimoji="1" lang="en-US" altLang="ja-JP" b="1" dirty="0">
              <a:solidFill>
                <a:srgbClr val="FF0000"/>
              </a:solidFill>
            </a:endParaRPr>
          </a:p>
          <a:p>
            <a:r>
              <a:rPr kumimoji="1" lang="ja-JP" altLang="en-US" b="1" dirty="0">
                <a:solidFill>
                  <a:srgbClr val="FF0000"/>
                </a:solidFill>
              </a:rPr>
              <a:t>　　会員職員視聴用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D32C8AB-E3AC-4437-85B2-954D3BDCDBE7}"/>
              </a:ext>
            </a:extLst>
          </p:cNvPr>
          <p:cNvSpPr txBox="1"/>
          <p:nvPr/>
        </p:nvSpPr>
        <p:spPr>
          <a:xfrm>
            <a:off x="6113708" y="1274316"/>
            <a:ext cx="26754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>
                <a:solidFill>
                  <a:srgbClr val="FF0000"/>
                </a:solidFill>
              </a:rPr>
              <a:t>学習習慣、学習方法、</a:t>
            </a:r>
            <a:endParaRPr kumimoji="1" lang="en-US" altLang="ja-JP" b="1" dirty="0">
              <a:solidFill>
                <a:srgbClr val="FF0000"/>
              </a:solidFill>
            </a:endParaRPr>
          </a:p>
          <a:p>
            <a:r>
              <a:rPr kumimoji="1" lang="ja-JP" altLang="en-US" b="1" dirty="0">
                <a:solidFill>
                  <a:srgbClr val="FF0000"/>
                </a:solidFill>
              </a:rPr>
              <a:t>学習意欲、自己評価</a:t>
            </a:r>
          </a:p>
        </p:txBody>
      </p:sp>
    </p:spTree>
    <p:extLst>
      <p:ext uri="{BB962C8B-B14F-4D97-AF65-F5344CB8AC3E}">
        <p14:creationId xmlns:p14="http://schemas.microsoft.com/office/powerpoint/2010/main" val="8238261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4D09ADD5-6D05-4ED2-ABDE-533D3C64BA50}"/>
              </a:ext>
            </a:extLst>
          </p:cNvPr>
          <p:cNvSpPr/>
          <p:nvPr/>
        </p:nvSpPr>
        <p:spPr>
          <a:xfrm>
            <a:off x="0" y="2027156"/>
            <a:ext cx="9144000" cy="3416320"/>
          </a:xfrm>
          <a:prstGeom prst="rect">
            <a:avLst/>
          </a:prstGeom>
          <a:solidFill>
            <a:srgbClr val="1D3366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US" altLang="ja-JP" sz="5400" b="1" cap="none" spc="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ja-JP" altLang="en-US" sz="5400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１．事例紹介および現状報告</a:t>
            </a:r>
            <a:endParaRPr lang="en-US" altLang="ja-JP" sz="5400" b="1" cap="none" spc="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ja-JP" altLang="en-US" sz="5400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より良い緊急対応と課題</a:t>
            </a:r>
          </a:p>
          <a:p>
            <a:pPr algn="ctr"/>
            <a:endParaRPr lang="en-US" altLang="ja-JP" sz="5400" b="1" cap="none" spc="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925841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4D09ADD5-6D05-4ED2-ABDE-533D3C64BA50}"/>
              </a:ext>
            </a:extLst>
          </p:cNvPr>
          <p:cNvSpPr/>
          <p:nvPr/>
        </p:nvSpPr>
        <p:spPr>
          <a:xfrm>
            <a:off x="0" y="2027156"/>
            <a:ext cx="9144000" cy="2585323"/>
          </a:xfrm>
          <a:prstGeom prst="rect">
            <a:avLst/>
          </a:prstGeom>
          <a:solidFill>
            <a:srgbClr val="1D3366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US" altLang="ja-JP" sz="5400" b="1" cap="none" spc="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ja-JP" altLang="en-US" sz="5400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３</a:t>
            </a:r>
            <a:r>
              <a:rPr lang="ja-JP" altLang="en-US" sz="5400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．その他</a:t>
            </a:r>
            <a:endParaRPr lang="en-US" altLang="ja-JP" sz="5400" b="1" cap="none" spc="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endParaRPr lang="en-US" altLang="ja-JP" sz="5400" b="1" cap="none" spc="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003297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92066A78-C054-4768-B369-25070A784F48}"/>
              </a:ext>
            </a:extLst>
          </p:cNvPr>
          <p:cNvSpPr txBox="1">
            <a:spLocks/>
          </p:cNvSpPr>
          <p:nvPr/>
        </p:nvSpPr>
        <p:spPr>
          <a:xfrm>
            <a:off x="628649" y="192832"/>
            <a:ext cx="824239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HP</a:t>
            </a:r>
            <a:r>
              <a:rPr lang="ja-JP" altLang="en-US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で　明確に方針・対策を</a:t>
            </a:r>
            <a:r>
              <a:rPr lang="en-US" altLang="ja-JP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	</a:t>
            </a:r>
            <a:r>
              <a:rPr lang="ja-JP" altLang="en-US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！</a:t>
            </a:r>
            <a:endParaRPr lang="ja-JP" altLang="en-US" dirty="0">
              <a:latin typeface="+mn-ea"/>
              <a:ea typeface="+mn-ea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6EEDADCB-45EA-4EA3-926F-C3D8BD9A08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504" y="1185115"/>
            <a:ext cx="3676235" cy="278230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BA1F021B-DCA3-43E9-B771-859F12F2F8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568" y="4212066"/>
            <a:ext cx="3428997" cy="245310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237884B2-6311-4B72-9CED-3121926D76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9845" y="1249131"/>
            <a:ext cx="3206799" cy="278230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8C1788A9-9173-4C0F-B5C4-2F39DC1E50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4436" y="4212066"/>
            <a:ext cx="3270802" cy="245310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041521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890AAC4D-6E63-4F56-A3F6-D09A55EC01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46761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ja-JP" altLang="en-US" sz="40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オンライン指導のアンケート　例</a:t>
            </a: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67DAF519-674B-4508-9DDB-E1B5C7D97EEA}"/>
              </a:ext>
            </a:extLst>
          </p:cNvPr>
          <p:cNvSpPr/>
          <p:nvPr/>
        </p:nvSpPr>
        <p:spPr>
          <a:xfrm>
            <a:off x="1051731" y="1305341"/>
            <a:ext cx="622935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ja-JP" b="1" kern="100" dirty="0">
                <a:latin typeface="游ゴシック" panose="020B0400000000000000" pitchFamily="50" charset="-128"/>
                <a:cs typeface="Courier New" panose="02070309020205020404" pitchFamily="49" charset="0"/>
              </a:rPr>
              <a:t>Q1.</a:t>
            </a:r>
            <a:r>
              <a:rPr lang="ja-JP" altLang="ja-JP" b="1" kern="100" dirty="0">
                <a:latin typeface="游ゴシック" panose="020B0400000000000000" pitchFamily="50" charset="-128"/>
                <a:cs typeface="Courier New" panose="02070309020205020404" pitchFamily="49" charset="0"/>
              </a:rPr>
              <a:t>使用機器は？</a:t>
            </a:r>
          </a:p>
          <a:p>
            <a:pPr>
              <a:spcAft>
                <a:spcPts val="0"/>
              </a:spcAft>
            </a:pPr>
            <a:r>
              <a:rPr lang="en-US" altLang="ja-JP" b="1" kern="100" dirty="0">
                <a:latin typeface="游ゴシック" panose="020B0400000000000000" pitchFamily="50" charset="-128"/>
                <a:cs typeface="Courier New" panose="02070309020205020404" pitchFamily="49" charset="0"/>
              </a:rPr>
              <a:t> </a:t>
            </a:r>
            <a:r>
              <a:rPr lang="ja-JP" altLang="ja-JP" b="1" kern="100" dirty="0">
                <a:latin typeface="游ゴシック" panose="020B0400000000000000" pitchFamily="50" charset="-128"/>
                <a:cs typeface="Courier New" panose="02070309020205020404" pitchFamily="49" charset="0"/>
              </a:rPr>
              <a:t>・パソコン</a:t>
            </a:r>
          </a:p>
          <a:p>
            <a:pPr>
              <a:spcAft>
                <a:spcPts val="0"/>
              </a:spcAft>
            </a:pPr>
            <a:r>
              <a:rPr lang="ja-JP" altLang="ja-JP" b="1" kern="100" dirty="0">
                <a:latin typeface="游ゴシック" panose="020B0400000000000000" pitchFamily="50" charset="-128"/>
                <a:cs typeface="Courier New" panose="02070309020205020404" pitchFamily="49" charset="0"/>
              </a:rPr>
              <a:t>・タブレット</a:t>
            </a:r>
          </a:p>
          <a:p>
            <a:pPr>
              <a:spcAft>
                <a:spcPts val="0"/>
              </a:spcAft>
            </a:pPr>
            <a:r>
              <a:rPr lang="ja-JP" altLang="ja-JP" b="1" kern="100" dirty="0">
                <a:latin typeface="游ゴシック" panose="020B0400000000000000" pitchFamily="50" charset="-128"/>
                <a:cs typeface="Courier New" panose="02070309020205020404" pitchFamily="49" charset="0"/>
              </a:rPr>
              <a:t>・スマートフォン</a:t>
            </a:r>
          </a:p>
          <a:p>
            <a:pPr>
              <a:spcAft>
                <a:spcPts val="0"/>
              </a:spcAft>
            </a:pPr>
            <a:r>
              <a:rPr lang="ja-JP" altLang="ja-JP" b="1" kern="100" dirty="0">
                <a:latin typeface="游ゴシック" panose="020B0400000000000000" pitchFamily="50" charset="-128"/>
                <a:cs typeface="Courier New" panose="02070309020205020404" pitchFamily="49" charset="0"/>
              </a:rPr>
              <a:t>・その他</a:t>
            </a:r>
          </a:p>
          <a:p>
            <a:pPr>
              <a:spcAft>
                <a:spcPts val="0"/>
              </a:spcAft>
            </a:pPr>
            <a:r>
              <a:rPr lang="en-US" altLang="ja-JP" b="1" kern="100" dirty="0">
                <a:latin typeface="游ゴシック" panose="020B0400000000000000" pitchFamily="50" charset="-128"/>
                <a:cs typeface="Courier New" panose="02070309020205020404" pitchFamily="49" charset="0"/>
              </a:rPr>
              <a:t> </a:t>
            </a:r>
            <a:endParaRPr lang="ja-JP" altLang="ja-JP" b="1" kern="100" dirty="0">
              <a:latin typeface="游ゴシック" panose="020B0400000000000000" pitchFamily="50" charset="-128"/>
              <a:cs typeface="Courier New" panose="02070309020205020404" pitchFamily="49" charset="0"/>
            </a:endParaRPr>
          </a:p>
          <a:p>
            <a:pPr>
              <a:spcAft>
                <a:spcPts val="0"/>
              </a:spcAft>
            </a:pPr>
            <a:r>
              <a:rPr lang="en-US" altLang="ja-JP" b="1" kern="100" dirty="0">
                <a:latin typeface="游ゴシック" panose="020B0400000000000000" pitchFamily="50" charset="-128"/>
                <a:cs typeface="Courier New" panose="02070309020205020404" pitchFamily="49" charset="0"/>
              </a:rPr>
              <a:t>Q2.</a:t>
            </a:r>
            <a:r>
              <a:rPr lang="ja-JP" altLang="ja-JP" b="1" kern="100" dirty="0">
                <a:latin typeface="游ゴシック" panose="020B0400000000000000" pitchFamily="50" charset="-128"/>
                <a:cs typeface="Courier New" panose="02070309020205020404" pitchFamily="49" charset="0"/>
              </a:rPr>
              <a:t>画面の見やすさ</a:t>
            </a:r>
          </a:p>
          <a:p>
            <a:pPr>
              <a:spcAft>
                <a:spcPts val="0"/>
              </a:spcAft>
            </a:pPr>
            <a:r>
              <a:rPr lang="en-US" altLang="ja-JP" b="1" kern="100" dirty="0">
                <a:latin typeface="游ゴシック" panose="020B0400000000000000" pitchFamily="50" charset="-128"/>
                <a:cs typeface="Courier New" panose="02070309020205020404" pitchFamily="49" charset="0"/>
              </a:rPr>
              <a:t> </a:t>
            </a:r>
            <a:r>
              <a:rPr lang="ja-JP" altLang="ja-JP" b="1" kern="100" dirty="0">
                <a:latin typeface="游ゴシック" panose="020B0400000000000000" pitchFamily="50" charset="-128"/>
                <a:cs typeface="Courier New" panose="02070309020205020404" pitchFamily="49" charset="0"/>
              </a:rPr>
              <a:t>・とても見やすい</a:t>
            </a:r>
          </a:p>
          <a:p>
            <a:pPr>
              <a:spcAft>
                <a:spcPts val="0"/>
              </a:spcAft>
            </a:pPr>
            <a:r>
              <a:rPr lang="ja-JP" altLang="ja-JP" b="1" kern="100" dirty="0">
                <a:latin typeface="游ゴシック" panose="020B0400000000000000" pitchFamily="50" charset="-128"/>
                <a:cs typeface="Courier New" panose="02070309020205020404" pitchFamily="49" charset="0"/>
              </a:rPr>
              <a:t>・特に問題はない</a:t>
            </a:r>
          </a:p>
          <a:p>
            <a:pPr>
              <a:spcAft>
                <a:spcPts val="0"/>
              </a:spcAft>
            </a:pPr>
            <a:r>
              <a:rPr lang="ja-JP" altLang="ja-JP" b="1" kern="100" dirty="0">
                <a:latin typeface="游ゴシック" panose="020B0400000000000000" pitchFamily="50" charset="-128"/>
                <a:cs typeface="Courier New" panose="02070309020205020404" pitchFamily="49" charset="0"/>
              </a:rPr>
              <a:t>・少し見にくい</a:t>
            </a:r>
          </a:p>
          <a:p>
            <a:pPr>
              <a:spcAft>
                <a:spcPts val="0"/>
              </a:spcAft>
            </a:pPr>
            <a:r>
              <a:rPr lang="ja-JP" altLang="ja-JP" b="1" kern="100" dirty="0">
                <a:latin typeface="游ゴシック" panose="020B0400000000000000" pitchFamily="50" charset="-128"/>
                <a:cs typeface="Courier New" panose="02070309020205020404" pitchFamily="49" charset="0"/>
              </a:rPr>
              <a:t>・とにかく見にくい</a:t>
            </a:r>
          </a:p>
          <a:p>
            <a:pPr>
              <a:spcAft>
                <a:spcPts val="0"/>
              </a:spcAft>
            </a:pPr>
            <a:r>
              <a:rPr lang="en-US" altLang="ja-JP" b="1" kern="100" dirty="0">
                <a:latin typeface="游ゴシック" panose="020B0400000000000000" pitchFamily="50" charset="-128"/>
                <a:cs typeface="Courier New" panose="02070309020205020404" pitchFamily="49" charset="0"/>
              </a:rPr>
              <a:t> </a:t>
            </a:r>
            <a:r>
              <a:rPr lang="ja-JP" altLang="ja-JP" b="1" kern="100" dirty="0">
                <a:latin typeface="游ゴシック" panose="020B0400000000000000" pitchFamily="50" charset="-128"/>
                <a:cs typeface="Courier New" panose="02070309020205020404" pitchFamily="49" charset="0"/>
              </a:rPr>
              <a:t>※見にくいと答えた方、</a:t>
            </a:r>
            <a:endParaRPr lang="en-US" altLang="ja-JP" b="1" kern="100" dirty="0">
              <a:latin typeface="游ゴシック" panose="020B0400000000000000" pitchFamily="50" charset="-128"/>
              <a:cs typeface="Courier New" panose="02070309020205020404" pitchFamily="49" charset="0"/>
            </a:endParaRPr>
          </a:p>
          <a:p>
            <a:pPr>
              <a:spcAft>
                <a:spcPts val="0"/>
              </a:spcAft>
            </a:pPr>
            <a:r>
              <a:rPr lang="ja-JP" altLang="ja-JP" b="1" kern="100" dirty="0">
                <a:latin typeface="游ゴシック" panose="020B0400000000000000" pitchFamily="50" charset="-128"/>
                <a:cs typeface="Courier New" panose="02070309020205020404" pitchFamily="49" charset="0"/>
              </a:rPr>
              <a:t>状況を詳しく教えてください</a:t>
            </a:r>
          </a:p>
          <a:p>
            <a:pPr>
              <a:spcAft>
                <a:spcPts val="0"/>
              </a:spcAft>
            </a:pPr>
            <a:r>
              <a:rPr lang="en-US" altLang="ja-JP" b="1" kern="100" dirty="0">
                <a:latin typeface="游ゴシック" panose="020B0400000000000000" pitchFamily="50" charset="-128"/>
                <a:cs typeface="Courier New" panose="02070309020205020404" pitchFamily="49" charset="0"/>
              </a:rPr>
              <a:t> </a:t>
            </a:r>
            <a:endParaRPr lang="ja-JP" altLang="ja-JP" b="1" kern="100" dirty="0">
              <a:latin typeface="游ゴシック" panose="020B0400000000000000" pitchFamily="50" charset="-128"/>
              <a:cs typeface="Courier New" panose="02070309020205020404" pitchFamily="49" charset="0"/>
            </a:endParaRPr>
          </a:p>
          <a:p>
            <a:pPr>
              <a:spcAft>
                <a:spcPts val="0"/>
              </a:spcAft>
            </a:pPr>
            <a:r>
              <a:rPr lang="en-US" altLang="ja-JP" b="1" kern="100" dirty="0">
                <a:latin typeface="游ゴシック" panose="020B0400000000000000" pitchFamily="50" charset="-128"/>
                <a:cs typeface="Courier New" panose="02070309020205020404" pitchFamily="49" charset="0"/>
              </a:rPr>
              <a:t> </a:t>
            </a:r>
            <a:endParaRPr lang="ja-JP" altLang="ja-JP" b="1" kern="100" dirty="0">
              <a:latin typeface="游ゴシック" panose="020B0400000000000000" pitchFamily="50" charset="-128"/>
              <a:cs typeface="Courier New" panose="02070309020205020404" pitchFamily="49" charset="0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4F7C5AE5-3BBA-4BAC-B9A2-F136332ED35B}"/>
              </a:ext>
            </a:extLst>
          </p:cNvPr>
          <p:cNvSpPr/>
          <p:nvPr/>
        </p:nvSpPr>
        <p:spPr>
          <a:xfrm>
            <a:off x="4261087" y="1305341"/>
            <a:ext cx="4572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ja-JP" b="1" kern="100" dirty="0">
                <a:latin typeface="游ゴシック" panose="020B0400000000000000" pitchFamily="50" charset="-128"/>
                <a:cs typeface="Courier New" panose="02070309020205020404" pitchFamily="49" charset="0"/>
              </a:rPr>
              <a:t>Q3.</a:t>
            </a:r>
            <a:r>
              <a:rPr lang="ja-JP" altLang="ja-JP" b="1" kern="100" dirty="0">
                <a:latin typeface="游ゴシック" panose="020B0400000000000000" pitchFamily="50" charset="-128"/>
                <a:cs typeface="Courier New" panose="02070309020205020404" pitchFamily="49" charset="0"/>
              </a:rPr>
              <a:t>聞きやすさ</a:t>
            </a:r>
          </a:p>
          <a:p>
            <a:pPr>
              <a:spcAft>
                <a:spcPts val="0"/>
              </a:spcAft>
            </a:pPr>
            <a:r>
              <a:rPr lang="en-US" altLang="ja-JP" b="1" kern="100" dirty="0">
                <a:latin typeface="游ゴシック" panose="020B0400000000000000" pitchFamily="50" charset="-128"/>
                <a:cs typeface="Courier New" panose="02070309020205020404" pitchFamily="49" charset="0"/>
              </a:rPr>
              <a:t> </a:t>
            </a:r>
            <a:r>
              <a:rPr lang="ja-JP" altLang="ja-JP" b="1" kern="100" dirty="0">
                <a:latin typeface="游ゴシック" panose="020B0400000000000000" pitchFamily="50" charset="-128"/>
                <a:cs typeface="Courier New" panose="02070309020205020404" pitchFamily="49" charset="0"/>
              </a:rPr>
              <a:t>・とても聞きやすい</a:t>
            </a:r>
          </a:p>
          <a:p>
            <a:pPr>
              <a:spcAft>
                <a:spcPts val="0"/>
              </a:spcAft>
            </a:pPr>
            <a:r>
              <a:rPr lang="ja-JP" altLang="ja-JP" b="1" kern="100" dirty="0">
                <a:latin typeface="游ゴシック" panose="020B0400000000000000" pitchFamily="50" charset="-128"/>
                <a:cs typeface="Courier New" panose="02070309020205020404" pitchFamily="49" charset="0"/>
              </a:rPr>
              <a:t>・特に問題はない</a:t>
            </a:r>
          </a:p>
          <a:p>
            <a:pPr>
              <a:spcAft>
                <a:spcPts val="0"/>
              </a:spcAft>
            </a:pPr>
            <a:r>
              <a:rPr lang="ja-JP" altLang="ja-JP" b="1" kern="100" dirty="0">
                <a:latin typeface="游ゴシック" panose="020B0400000000000000" pitchFamily="50" charset="-128"/>
                <a:cs typeface="Courier New" panose="02070309020205020404" pitchFamily="49" charset="0"/>
              </a:rPr>
              <a:t>・少し聞きにくい</a:t>
            </a:r>
          </a:p>
          <a:p>
            <a:pPr>
              <a:spcAft>
                <a:spcPts val="0"/>
              </a:spcAft>
            </a:pPr>
            <a:r>
              <a:rPr lang="ja-JP" altLang="ja-JP" b="1" kern="100" dirty="0">
                <a:latin typeface="游ゴシック" panose="020B0400000000000000" pitchFamily="50" charset="-128"/>
                <a:cs typeface="Courier New" panose="02070309020205020404" pitchFamily="49" charset="0"/>
              </a:rPr>
              <a:t>・とにかく聞きにくい</a:t>
            </a:r>
          </a:p>
          <a:p>
            <a:pPr>
              <a:spcAft>
                <a:spcPts val="0"/>
              </a:spcAft>
            </a:pPr>
            <a:r>
              <a:rPr lang="en-US" altLang="ja-JP" b="1" kern="100" dirty="0">
                <a:latin typeface="游ゴシック" panose="020B0400000000000000" pitchFamily="50" charset="-128"/>
                <a:cs typeface="Courier New" panose="02070309020205020404" pitchFamily="49" charset="0"/>
              </a:rPr>
              <a:t> </a:t>
            </a:r>
            <a:r>
              <a:rPr lang="ja-JP" altLang="ja-JP" b="1" kern="100" dirty="0">
                <a:latin typeface="游ゴシック" panose="020B0400000000000000" pitchFamily="50" charset="-128"/>
                <a:cs typeface="Courier New" panose="02070309020205020404" pitchFamily="49" charset="0"/>
              </a:rPr>
              <a:t>※聞きにくいと答えた方、状況を詳しく教えてください</a:t>
            </a:r>
          </a:p>
          <a:p>
            <a:pPr>
              <a:spcAft>
                <a:spcPts val="0"/>
              </a:spcAft>
            </a:pPr>
            <a:r>
              <a:rPr lang="en-US" altLang="ja-JP" b="1" kern="100" dirty="0">
                <a:latin typeface="游ゴシック" panose="020B0400000000000000" pitchFamily="50" charset="-128"/>
                <a:cs typeface="Courier New" panose="02070309020205020404" pitchFamily="49" charset="0"/>
              </a:rPr>
              <a:t>  </a:t>
            </a:r>
            <a:endParaRPr lang="ja-JP" altLang="ja-JP" b="1" kern="100" dirty="0">
              <a:latin typeface="游ゴシック" panose="020B0400000000000000" pitchFamily="50" charset="-128"/>
              <a:cs typeface="Courier New" panose="02070309020205020404" pitchFamily="49" charset="0"/>
            </a:endParaRPr>
          </a:p>
          <a:p>
            <a:pPr>
              <a:spcAft>
                <a:spcPts val="0"/>
              </a:spcAft>
            </a:pPr>
            <a:r>
              <a:rPr lang="en-US" altLang="ja-JP" b="1" kern="100" dirty="0">
                <a:latin typeface="游ゴシック" panose="020B0400000000000000" pitchFamily="50" charset="-128"/>
                <a:cs typeface="Courier New" panose="02070309020205020404" pitchFamily="49" charset="0"/>
              </a:rPr>
              <a:t>Q4.</a:t>
            </a:r>
            <a:r>
              <a:rPr lang="ja-JP" altLang="ja-JP" b="1" kern="100" dirty="0">
                <a:latin typeface="游ゴシック" panose="020B0400000000000000" pitchFamily="50" charset="-128"/>
                <a:cs typeface="Courier New" panose="02070309020205020404" pitchFamily="49" charset="0"/>
              </a:rPr>
              <a:t>教室での授業と比べて</a:t>
            </a:r>
          </a:p>
          <a:p>
            <a:pPr>
              <a:spcAft>
                <a:spcPts val="0"/>
              </a:spcAft>
            </a:pPr>
            <a:r>
              <a:rPr lang="ja-JP" altLang="en-US" b="1" kern="100" dirty="0">
                <a:latin typeface="游ゴシック" panose="020B0400000000000000" pitchFamily="50" charset="-128"/>
                <a:cs typeface="Courier New" panose="02070309020205020404" pitchFamily="49" charset="0"/>
              </a:rPr>
              <a:t>・</a:t>
            </a:r>
            <a:r>
              <a:rPr lang="ja-JP" altLang="ja-JP" b="1" kern="100" dirty="0">
                <a:latin typeface="游ゴシック" panose="020B0400000000000000" pitchFamily="50" charset="-128"/>
                <a:cs typeface="Courier New" panose="02070309020205020404" pitchFamily="49" charset="0"/>
              </a:rPr>
              <a:t>教室で受ける方が絶対いい</a:t>
            </a:r>
          </a:p>
          <a:p>
            <a:pPr>
              <a:spcAft>
                <a:spcPts val="0"/>
              </a:spcAft>
            </a:pPr>
            <a:r>
              <a:rPr lang="ja-JP" altLang="ja-JP" b="1" kern="100" dirty="0">
                <a:latin typeface="游ゴシック" panose="020B0400000000000000" pitchFamily="50" charset="-128"/>
                <a:cs typeface="Courier New" panose="02070309020205020404" pitchFamily="49" charset="0"/>
              </a:rPr>
              <a:t>・どちらかというと教室の方がいい</a:t>
            </a:r>
          </a:p>
          <a:p>
            <a:pPr>
              <a:spcAft>
                <a:spcPts val="0"/>
              </a:spcAft>
            </a:pPr>
            <a:r>
              <a:rPr lang="ja-JP" altLang="ja-JP" b="1" kern="100" dirty="0">
                <a:latin typeface="游ゴシック" panose="020B0400000000000000" pitchFamily="50" charset="-128"/>
                <a:cs typeface="Courier New" panose="02070309020205020404" pitchFamily="49" charset="0"/>
              </a:rPr>
              <a:t>・どちらでもいい</a:t>
            </a:r>
          </a:p>
          <a:p>
            <a:pPr>
              <a:spcAft>
                <a:spcPts val="0"/>
              </a:spcAft>
            </a:pPr>
            <a:r>
              <a:rPr lang="ja-JP" altLang="ja-JP" b="1" kern="100" dirty="0">
                <a:latin typeface="游ゴシック" panose="020B0400000000000000" pitchFamily="50" charset="-128"/>
                <a:cs typeface="Courier New" panose="02070309020205020404" pitchFamily="49" charset="0"/>
              </a:rPr>
              <a:t>・どちらかというとオンラインの方がいい</a:t>
            </a:r>
          </a:p>
          <a:p>
            <a:pPr>
              <a:spcAft>
                <a:spcPts val="0"/>
              </a:spcAft>
            </a:pPr>
            <a:r>
              <a:rPr lang="ja-JP" altLang="ja-JP" b="1" kern="100" dirty="0">
                <a:latin typeface="游ゴシック" panose="020B0400000000000000" pitchFamily="50" charset="-128"/>
                <a:cs typeface="Courier New" panose="02070309020205020404" pitchFamily="49" charset="0"/>
              </a:rPr>
              <a:t>・オンライン授業の方が絶対いい</a:t>
            </a:r>
          </a:p>
          <a:p>
            <a:pPr>
              <a:spcAft>
                <a:spcPts val="0"/>
              </a:spcAft>
            </a:pPr>
            <a:r>
              <a:rPr lang="en-US" altLang="ja-JP" b="1" kern="100" dirty="0">
                <a:latin typeface="游ゴシック" panose="020B0400000000000000" pitchFamily="50" charset="-128"/>
                <a:cs typeface="Courier New" panose="02070309020205020404" pitchFamily="49" charset="0"/>
              </a:rPr>
              <a:t> </a:t>
            </a:r>
            <a:r>
              <a:rPr lang="ja-JP" altLang="ja-JP" b="1" kern="100" dirty="0">
                <a:latin typeface="游ゴシック" panose="020B0400000000000000" pitchFamily="50" charset="-128"/>
                <a:cs typeface="Courier New" panose="02070309020205020404" pitchFamily="49" charset="0"/>
              </a:rPr>
              <a:t>※いいと思った方の理由を教えてください</a:t>
            </a:r>
          </a:p>
          <a:p>
            <a:pPr>
              <a:spcAft>
                <a:spcPts val="0"/>
              </a:spcAft>
            </a:pPr>
            <a:r>
              <a:rPr lang="en-US" altLang="ja-JP" b="1" kern="100" dirty="0">
                <a:latin typeface="游ゴシック" panose="020B0400000000000000" pitchFamily="50" charset="-128"/>
                <a:cs typeface="Courier New" panose="02070309020205020404" pitchFamily="49" charset="0"/>
              </a:rPr>
              <a:t>  </a:t>
            </a:r>
            <a:endParaRPr lang="ja-JP" altLang="ja-JP" b="1" kern="100" dirty="0">
              <a:latin typeface="游ゴシック" panose="020B0400000000000000" pitchFamily="50" charset="-128"/>
              <a:cs typeface="Courier New" panose="02070309020205020404" pitchFamily="49" charset="0"/>
            </a:endParaRPr>
          </a:p>
          <a:p>
            <a:pPr>
              <a:spcAft>
                <a:spcPts val="0"/>
              </a:spcAft>
            </a:pPr>
            <a:r>
              <a:rPr lang="en-US" altLang="ja-JP" b="1" kern="100" dirty="0">
                <a:latin typeface="游ゴシック" panose="020B0400000000000000" pitchFamily="50" charset="-128"/>
                <a:cs typeface="Courier New" panose="02070309020205020404" pitchFamily="49" charset="0"/>
              </a:rPr>
              <a:t>Q5.</a:t>
            </a:r>
            <a:r>
              <a:rPr lang="ja-JP" altLang="ja-JP" b="1" kern="100" dirty="0">
                <a:latin typeface="游ゴシック" panose="020B0400000000000000" pitchFamily="50" charset="-128"/>
                <a:cs typeface="Courier New" panose="02070309020205020404" pitchFamily="49" charset="0"/>
              </a:rPr>
              <a:t>ご意見・ご感想をお聞かせください</a:t>
            </a:r>
            <a:endParaRPr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427240075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890AAC4D-6E63-4F56-A3F6-D09A55EC01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46761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ja-JP" altLang="en-US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その他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8357D123-2D50-4D8E-ACD3-1E2CC5E05863}"/>
              </a:ext>
            </a:extLst>
          </p:cNvPr>
          <p:cNvSpPr/>
          <p:nvPr/>
        </p:nvSpPr>
        <p:spPr>
          <a:xfrm>
            <a:off x="211739" y="1813518"/>
            <a:ext cx="8186857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ja-JP" altLang="en-US" sz="48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・補助金について</a:t>
            </a:r>
            <a:endParaRPr lang="en-US" altLang="ja-JP" sz="48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48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国：待ってて良い</a:t>
            </a:r>
            <a:endParaRPr lang="en-US" altLang="ja-JP" sz="48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48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自治体：毎日確認して申請</a:t>
            </a:r>
            <a:endParaRPr lang="en-US" altLang="ja-JP" sz="48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331995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A86B3AA-AB0F-4F98-A4DE-CC6F4F7CD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365126"/>
            <a:ext cx="8242395" cy="1325563"/>
          </a:xfrm>
        </p:spPr>
        <p:txBody>
          <a:bodyPr/>
          <a:lstStyle/>
          <a:p>
            <a:r>
              <a:rPr lang="en-US" altLang="ja-JP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【</a:t>
            </a:r>
            <a:r>
              <a:rPr lang="ja-JP" altLang="en-US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集団指導</a:t>
            </a:r>
            <a:r>
              <a:rPr lang="en-US" altLang="ja-JP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】</a:t>
            </a:r>
            <a:r>
              <a:rPr lang="ja-JP" altLang="en-US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状況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4D09ADD5-6D05-4ED2-ABDE-533D3C64BA50}"/>
              </a:ext>
            </a:extLst>
          </p:cNvPr>
          <p:cNvSpPr/>
          <p:nvPr/>
        </p:nvSpPr>
        <p:spPr>
          <a:xfrm>
            <a:off x="628649" y="1567859"/>
            <a:ext cx="806497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ja-JP" altLang="en-US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</a:t>
            </a:r>
            <a:r>
              <a:rPr lang="en-US" altLang="ja-JP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</a:t>
            </a:r>
            <a:r>
              <a:rPr lang="ja-JP" altLang="en-US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白板授業を配信</a:t>
            </a:r>
            <a:endParaRPr lang="en-US" altLang="ja-JP" sz="32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</a:t>
            </a:r>
            <a:r>
              <a:rPr lang="en-US" altLang="ja-JP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</a:t>
            </a:r>
            <a:r>
              <a:rPr lang="ja-JP" altLang="en-US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映像視聴＋コミュニケーション</a:t>
            </a:r>
            <a:endParaRPr lang="en-US" altLang="ja-JP" sz="32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endParaRPr lang="ja-JP" altLang="en-US" sz="32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6945653E-AB0D-4E35-B0A2-6E749D6674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4996" y="3016252"/>
            <a:ext cx="6974007" cy="340451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254445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A86B3AA-AB0F-4F98-A4DE-CC6F4F7CD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433" y="365126"/>
            <a:ext cx="8461611" cy="1325563"/>
          </a:xfrm>
        </p:spPr>
        <p:txBody>
          <a:bodyPr/>
          <a:lstStyle/>
          <a:p>
            <a:r>
              <a:rPr lang="en-US" altLang="ja-JP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【</a:t>
            </a:r>
            <a:r>
              <a:rPr lang="ja-JP" altLang="en-US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集団指導</a:t>
            </a:r>
            <a:r>
              <a:rPr lang="en-US" altLang="ja-JP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】</a:t>
            </a:r>
            <a:r>
              <a:rPr lang="ja-JP" altLang="en-US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課題</a:t>
            </a:r>
            <a:r>
              <a:rPr lang="en-US" altLang="ja-JP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A</a:t>
            </a:r>
            <a:r>
              <a:rPr lang="ja-JP" altLang="en-US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　授業①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4D09ADD5-6D05-4ED2-ABDE-533D3C64BA50}"/>
              </a:ext>
            </a:extLst>
          </p:cNvPr>
          <p:cNvSpPr/>
          <p:nvPr/>
        </p:nvSpPr>
        <p:spPr>
          <a:xfrm>
            <a:off x="464449" y="2864363"/>
            <a:ext cx="8351578" cy="418576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ja-JP" altLang="en-US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１．集中力持続　　　⇒　共通行動　</a:t>
            </a:r>
            <a:endParaRPr lang="en-US" altLang="ja-JP" sz="32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endParaRPr lang="en-US" altLang="ja-JP" sz="14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２．授業スピード　　⇒　テンポ感演出</a:t>
            </a:r>
            <a:endParaRPr lang="en-US" altLang="ja-JP" sz="32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　　　　　　　　　　　通常</a:t>
            </a:r>
            <a:r>
              <a:rPr lang="en-US" altLang="ja-JP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1.2</a:t>
            </a:r>
            <a:r>
              <a:rPr lang="ja-JP" altLang="en-US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～</a:t>
            </a:r>
            <a:r>
              <a:rPr lang="en-US" altLang="ja-JP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1.5</a:t>
            </a:r>
            <a:r>
              <a:rPr lang="ja-JP" altLang="en-US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倍</a:t>
            </a:r>
            <a:endParaRPr lang="en-US" altLang="ja-JP" sz="32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　　　　　　　　　　　「間」は短め</a:t>
            </a:r>
            <a:endParaRPr lang="en-US" altLang="ja-JP" sz="32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endParaRPr lang="en-US" altLang="ja-JP" sz="14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32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３．指導テンション　⇒　高め　</a:t>
            </a:r>
            <a:r>
              <a:rPr lang="en-US" altLang="ja-JP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》</a:t>
            </a:r>
            <a:r>
              <a:rPr lang="ja-JP" altLang="en-US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演出</a:t>
            </a:r>
            <a:endParaRPr lang="en-US" altLang="ja-JP" sz="32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endParaRPr lang="en-US" altLang="ja-JP" sz="14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４．緊張感　　　　　⇒　「見ている」演出</a:t>
            </a:r>
            <a:endParaRPr lang="en-US" altLang="ja-JP" sz="32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　　　　　　　　　　　</a:t>
            </a:r>
            <a:endParaRPr lang="ja-JP" altLang="en-US" sz="32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FE058A7B-47BE-476D-82F0-953E36DB25B4}"/>
              </a:ext>
            </a:extLst>
          </p:cNvPr>
          <p:cNvSpPr/>
          <p:nvPr/>
        </p:nvSpPr>
        <p:spPr>
          <a:xfrm>
            <a:off x="519466" y="1690689"/>
            <a:ext cx="835157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ja-JP" altLang="en-US" sz="32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●オンライン指導で飽きさせない</a:t>
            </a:r>
            <a:r>
              <a:rPr lang="ja-JP" altLang="en-US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基本動作</a:t>
            </a:r>
            <a:endParaRPr lang="ja-JP" altLang="en-US" sz="32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398977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415E8B07-3DC1-46DB-AEA7-F02BF06287A4}"/>
              </a:ext>
            </a:extLst>
          </p:cNvPr>
          <p:cNvSpPr/>
          <p:nvPr/>
        </p:nvSpPr>
        <p:spPr>
          <a:xfrm>
            <a:off x="519040" y="1581507"/>
            <a:ext cx="8053680" cy="55553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ja-JP" altLang="en-US" sz="28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●見られていることを自然と感じさせる</a:t>
            </a:r>
            <a:endParaRPr lang="en-US" altLang="ja-JP" sz="28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28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</a:t>
            </a:r>
            <a:r>
              <a:rPr lang="en-US" altLang="ja-JP" sz="28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“Hi</a:t>
            </a:r>
            <a:r>
              <a:rPr lang="ja-JP" altLang="en-US" sz="28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altLang="ja-JP" sz="28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Five” Rule</a:t>
            </a:r>
            <a:r>
              <a:rPr lang="ja-JP" altLang="en-US" sz="28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！  ⇒ </a:t>
            </a:r>
            <a:r>
              <a:rPr lang="en-US" altLang="ja-JP" sz="28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5</a:t>
            </a:r>
            <a:r>
              <a:rPr lang="ja-JP" altLang="en-US" sz="28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分でシーン変え、行動喚起</a:t>
            </a:r>
            <a:endParaRPr lang="en-US" altLang="ja-JP" sz="28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endParaRPr lang="en-US" altLang="ja-JP" sz="11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28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・講師からの長尺説明を避ける</a:t>
            </a:r>
            <a:endParaRPr lang="en-US" altLang="ja-JP" sz="28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28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・参加意識を高める</a:t>
            </a:r>
            <a:endParaRPr lang="en-US" altLang="ja-JP" sz="28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endParaRPr lang="en-US" altLang="ja-JP" sz="28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28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</a:t>
            </a:r>
            <a:r>
              <a:rPr lang="ja-JP" altLang="en-US" sz="24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□授業開始等の「儀式」</a:t>
            </a:r>
            <a:endParaRPr lang="en-US" altLang="ja-JP" sz="24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24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□タイムプレッシャーの多様</a:t>
            </a:r>
            <a:endParaRPr lang="en-US" altLang="ja-JP" sz="24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24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□拍手、挙手などの行動回数を増やす</a:t>
            </a:r>
            <a:endParaRPr lang="en-US" altLang="ja-JP" sz="24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24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□解き終わったら、ノートを画面に等ルール化</a:t>
            </a:r>
            <a:endParaRPr lang="en-US" altLang="ja-JP" sz="24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24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□全教科、オーラルや発言を増やす</a:t>
            </a:r>
            <a:endParaRPr lang="en-US" altLang="ja-JP" sz="24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endParaRPr lang="en-US" altLang="ja-JP" sz="24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28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⇒　アウトプットのためのオンライン！</a:t>
            </a:r>
            <a:endParaRPr lang="en-US" altLang="ja-JP" sz="28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28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</a:t>
            </a:r>
            <a:endParaRPr lang="en-US" altLang="ja-JP" sz="28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タイトル 1">
            <a:extLst>
              <a:ext uri="{FF2B5EF4-FFF2-40B4-BE49-F238E27FC236}">
                <a16:creationId xmlns:a16="http://schemas.microsoft.com/office/drawing/2014/main" id="{988CD345-45C7-4710-86CC-24918C558E3F}"/>
              </a:ext>
            </a:extLst>
          </p:cNvPr>
          <p:cNvSpPr txBox="1">
            <a:spLocks/>
          </p:cNvSpPr>
          <p:nvPr/>
        </p:nvSpPr>
        <p:spPr>
          <a:xfrm>
            <a:off x="519040" y="255944"/>
            <a:ext cx="846161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【</a:t>
            </a:r>
            <a:r>
              <a:rPr lang="ja-JP" altLang="en-US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集団指導</a:t>
            </a:r>
            <a:r>
              <a:rPr lang="en-US" altLang="ja-JP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】</a:t>
            </a:r>
            <a:r>
              <a:rPr lang="ja-JP" altLang="en-US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“集中力持続”</a:t>
            </a:r>
            <a:endParaRPr lang="ja-JP" altLang="en-US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209612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A86B3AA-AB0F-4F98-A4DE-CC6F4F7CD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886" y="365126"/>
            <a:ext cx="8980227" cy="1325563"/>
          </a:xfrm>
        </p:spPr>
        <p:txBody>
          <a:bodyPr/>
          <a:lstStyle/>
          <a:p>
            <a:r>
              <a:rPr lang="en-US" altLang="ja-JP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【</a:t>
            </a:r>
            <a:r>
              <a:rPr lang="ja-JP" altLang="en-US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集団指導</a:t>
            </a:r>
            <a:r>
              <a:rPr lang="en-US" altLang="ja-JP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】</a:t>
            </a:r>
            <a:r>
              <a:rPr lang="ja-JP" altLang="en-US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課題</a:t>
            </a:r>
            <a:r>
              <a:rPr lang="en-US" altLang="ja-JP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B</a:t>
            </a:r>
            <a:r>
              <a:rPr lang="ja-JP" altLang="en-US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　授業の側面①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4D09ADD5-6D05-4ED2-ABDE-533D3C64BA50}"/>
              </a:ext>
            </a:extLst>
          </p:cNvPr>
          <p:cNvSpPr/>
          <p:nvPr/>
        </p:nvSpPr>
        <p:spPr>
          <a:xfrm>
            <a:off x="628649" y="1690689"/>
            <a:ext cx="8351578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ja-JP" altLang="en-US" sz="32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コミュニケーションの徹底！</a:t>
            </a:r>
            <a:endParaRPr lang="en-US" altLang="ja-JP" sz="32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授業 “前後”に、〇〇塾の</a:t>
            </a:r>
            <a:r>
              <a:rPr lang="en-US" altLang="ja-JP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X</a:t>
            </a:r>
            <a:r>
              <a:rPr lang="ja-JP" altLang="en-US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先生に指導してもらえたという別途「付加価値」を毎回持ち帰らせる。</a:t>
            </a:r>
            <a:endParaRPr lang="ja-JP" altLang="en-US" sz="32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4550944-3475-48B9-AD17-9DDB97BAD29F}"/>
              </a:ext>
            </a:extLst>
          </p:cNvPr>
          <p:cNvSpPr/>
          <p:nvPr/>
        </p:nvSpPr>
        <p:spPr>
          <a:xfrm>
            <a:off x="628649" y="3931197"/>
            <a:ext cx="8351578" cy="261610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ja-JP" sz="32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《</a:t>
            </a:r>
            <a:r>
              <a:rPr lang="ja-JP" altLang="en-US" sz="32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授業 </a:t>
            </a:r>
            <a:r>
              <a:rPr lang="ja-JP" altLang="en-US" sz="36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前</a:t>
            </a:r>
            <a:r>
              <a:rPr lang="ja-JP" altLang="en-US" sz="32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例</a:t>
            </a:r>
            <a:r>
              <a:rPr lang="en-US" altLang="ja-JP" sz="32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》</a:t>
            </a:r>
          </a:p>
          <a:p>
            <a:r>
              <a:rPr lang="ja-JP" altLang="en-US" sz="32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・前回の宿題解説</a:t>
            </a:r>
            <a:endParaRPr lang="en-US" altLang="ja-JP" sz="32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・本日の学習到達度目標の共有</a:t>
            </a:r>
            <a:endParaRPr lang="en-US" altLang="ja-JP" sz="32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・日中の出来事の共有</a:t>
            </a:r>
            <a:endParaRPr lang="en-US" altLang="ja-JP" sz="32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・本日の体温をチャットで報告</a:t>
            </a:r>
            <a:endParaRPr lang="en-US" altLang="ja-JP" sz="32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985343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A86B3AA-AB0F-4F98-A4DE-CC6F4F7CD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5126"/>
            <a:ext cx="8980227" cy="1325563"/>
          </a:xfrm>
        </p:spPr>
        <p:txBody>
          <a:bodyPr/>
          <a:lstStyle/>
          <a:p>
            <a:r>
              <a:rPr lang="en-US" altLang="ja-JP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【</a:t>
            </a:r>
            <a:r>
              <a:rPr lang="ja-JP" altLang="en-US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集団指導</a:t>
            </a:r>
            <a:r>
              <a:rPr lang="en-US" altLang="ja-JP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】</a:t>
            </a:r>
            <a:r>
              <a:rPr lang="ja-JP" altLang="en-US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課題</a:t>
            </a:r>
            <a:r>
              <a:rPr lang="en-US" altLang="ja-JP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B</a:t>
            </a:r>
            <a:r>
              <a:rPr lang="ja-JP" altLang="en-US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　授業の側面②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4D09ADD5-6D05-4ED2-ABDE-533D3C64BA50}"/>
              </a:ext>
            </a:extLst>
          </p:cNvPr>
          <p:cNvSpPr/>
          <p:nvPr/>
        </p:nvSpPr>
        <p:spPr>
          <a:xfrm>
            <a:off x="628649" y="1690689"/>
            <a:ext cx="8351578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ja-JP" altLang="en-US" sz="3200" b="1" cap="none" spc="0" dirty="0">
                <a:ln w="0"/>
                <a:solidFill>
                  <a:schemeClr val="bg1">
                    <a:lumMod val="8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コミュニケーションの徹底！</a:t>
            </a:r>
            <a:endParaRPr lang="en-US" altLang="ja-JP" sz="3200" b="1" cap="none" spc="0" dirty="0">
              <a:ln w="0"/>
              <a:solidFill>
                <a:schemeClr val="bg1">
                  <a:lumMod val="8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3200" b="1" dirty="0">
                <a:ln w="0"/>
                <a:solidFill>
                  <a:schemeClr val="bg1">
                    <a:lumMod val="8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授業 “前後”に、〇〇塾の</a:t>
            </a:r>
            <a:r>
              <a:rPr lang="en-US" altLang="ja-JP" sz="3200" b="1" dirty="0">
                <a:ln w="0"/>
                <a:solidFill>
                  <a:schemeClr val="bg1">
                    <a:lumMod val="8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X</a:t>
            </a:r>
            <a:r>
              <a:rPr lang="ja-JP" altLang="en-US" sz="3200" b="1" dirty="0">
                <a:ln w="0"/>
                <a:solidFill>
                  <a:schemeClr val="bg1">
                    <a:lumMod val="8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先生に指導してもらえたという別途「付加価値」を毎回持ち帰らせる。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4550944-3475-48B9-AD17-9DDB97BAD29F}"/>
              </a:ext>
            </a:extLst>
          </p:cNvPr>
          <p:cNvSpPr/>
          <p:nvPr/>
        </p:nvSpPr>
        <p:spPr>
          <a:xfrm>
            <a:off x="628649" y="3931197"/>
            <a:ext cx="8351578" cy="261610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ja-JP" sz="32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《</a:t>
            </a:r>
            <a:r>
              <a:rPr lang="ja-JP" altLang="en-US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授業 </a:t>
            </a:r>
            <a:r>
              <a:rPr lang="ja-JP" altLang="en-US" sz="36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後</a:t>
            </a:r>
            <a:r>
              <a:rPr lang="ja-JP" altLang="en-US" sz="32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　例</a:t>
            </a:r>
            <a:r>
              <a:rPr lang="en-US" altLang="ja-JP" sz="32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》</a:t>
            </a:r>
          </a:p>
          <a:p>
            <a:r>
              <a:rPr lang="ja-JP" altLang="en-US" sz="3200" b="1" cap="none" spc="0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・本日の授業ポイントの確認</a:t>
            </a:r>
            <a:endParaRPr lang="en-US" altLang="ja-JP" sz="3200" b="1" cap="none" spc="0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・本日の理解不十分だったもの報告</a:t>
            </a:r>
            <a:endParaRPr lang="en-US" altLang="ja-JP" sz="32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・本日のお帰り問題（英語では例文暗唱等）</a:t>
            </a:r>
            <a:endParaRPr lang="en-US" altLang="ja-JP" sz="32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ja-JP" altLang="en-US" sz="32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・明日、日中学習内容宣言</a:t>
            </a:r>
            <a:endParaRPr lang="en-US" altLang="ja-JP" sz="3200" b="1" dirty="0">
              <a:ln w="0"/>
              <a:solidFill>
                <a:srgbClr val="1D33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238910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225632D-F76F-4C6D-9F1D-F10359389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933" y="941695"/>
            <a:ext cx="7886700" cy="4067033"/>
          </a:xfrm>
        </p:spPr>
        <p:txBody>
          <a:bodyPr>
            <a:noAutofit/>
          </a:bodyPr>
          <a:lstStyle/>
          <a:p>
            <a:pPr marL="0" indent="0" algn="ctr"/>
            <a:r>
              <a:rPr lang="ja-JP" altLang="en-US" sz="66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集団</a:t>
            </a:r>
            <a:br>
              <a:rPr lang="en-US" altLang="ja-JP" sz="54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</a:br>
            <a:br>
              <a:rPr lang="en-US" altLang="ja-JP" sz="54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</a:br>
            <a:r>
              <a:rPr lang="ja-JP" altLang="en-US" sz="54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参加意識と競争意識</a:t>
            </a:r>
            <a:br>
              <a:rPr lang="en-US" altLang="ja-JP" sz="54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</a:br>
            <a:r>
              <a:rPr lang="ja-JP" altLang="en-US" sz="54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をいかに高めるか</a:t>
            </a:r>
            <a:br>
              <a:rPr lang="en-US" altLang="ja-JP" sz="5400" b="1" dirty="0">
                <a:ln w="0"/>
                <a:solidFill>
                  <a:srgbClr val="1D336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</a:br>
            <a:endParaRPr kumimoji="1" lang="ja-JP" altLang="en-US" sz="5400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589303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487</TotalTime>
  <Words>1223</Words>
  <Application>Microsoft Office PowerPoint</Application>
  <PresentationFormat>画面に合わせる (4:3)</PresentationFormat>
  <Paragraphs>200</Paragraphs>
  <Slides>33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33</vt:i4>
      </vt:variant>
    </vt:vector>
  </HeadingPairs>
  <TitlesOfParts>
    <vt:vector size="38" baseType="lpstr">
      <vt:lpstr>游ゴシック</vt:lpstr>
      <vt:lpstr>Arial</vt:lpstr>
      <vt:lpstr>Calibri</vt:lpstr>
      <vt:lpstr>Calibri Light</vt:lpstr>
      <vt:lpstr>Office テーマ</vt:lpstr>
      <vt:lpstr>PowerPoint プレゼンテーション</vt:lpstr>
      <vt:lpstr>本日の内容（予定）</vt:lpstr>
      <vt:lpstr>PowerPoint プレゼンテーション</vt:lpstr>
      <vt:lpstr>【集団指導】状況</vt:lpstr>
      <vt:lpstr>【集団指導】課題A　授業①</vt:lpstr>
      <vt:lpstr>PowerPoint プレゼンテーション</vt:lpstr>
      <vt:lpstr>【集団指導】課題B　授業の側面①</vt:lpstr>
      <vt:lpstr>【集団指導】課題B　授業の側面②</vt:lpstr>
      <vt:lpstr>集団  参加意識と競争意識 をいかに高めるか </vt:lpstr>
      <vt:lpstr>【個別指導】</vt:lpstr>
      <vt:lpstr>【個別指導】課題　</vt:lpstr>
      <vt:lpstr>ブレイクアウトルームの活用</vt:lpstr>
      <vt:lpstr>個別  子どもの出来具合を いかに把握するか </vt:lpstr>
      <vt:lpstr>PowerPoint プレゼンテーション</vt:lpstr>
      <vt:lpstr>全体課題</vt:lpstr>
      <vt:lpstr>PowerPoint プレゼンテーション</vt:lpstr>
      <vt:lpstr>有料映像授業の活用</vt:lpstr>
      <vt:lpstr>顧客が求めるのは学習管理</vt:lpstr>
      <vt:lpstr>学習効果を高める学習管理</vt:lpstr>
      <vt:lpstr>学習管理　“環境”を整える</vt:lpstr>
      <vt:lpstr>学習管理　“環境”を整える</vt:lpstr>
      <vt:lpstr>学習管理　“環境”を整える</vt:lpstr>
      <vt:lpstr>オンライン指導は、通常授業とは別観点で顧客へアプローチ</vt:lpstr>
      <vt:lpstr>アクティブラーニング</vt:lpstr>
      <vt:lpstr>オンライン自習室・質問室</vt:lpstr>
      <vt:lpstr>コロナ禍長期化・アフターコロナ</vt:lpstr>
      <vt:lpstr>アフターコロナ</vt:lpstr>
      <vt:lpstr>オンライン自習室・質問室 へ呼び込む</vt:lpstr>
      <vt:lpstr>オンライン面談・学習相談室</vt:lpstr>
      <vt:lpstr>PowerPoint プレゼンテーション</vt:lpstr>
      <vt:lpstr>PowerPoint プレゼンテーション</vt:lpstr>
      <vt:lpstr>オンライン指導のアンケート　例</vt:lpstr>
      <vt:lpstr>その他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Yanagi Hiroki</dc:creator>
  <cp:lastModifiedBy>Yanagi Hiroki</cp:lastModifiedBy>
  <cp:revision>43</cp:revision>
  <dcterms:created xsi:type="dcterms:W3CDTF">2020-04-19T07:42:57Z</dcterms:created>
  <dcterms:modified xsi:type="dcterms:W3CDTF">2020-04-24T00:46:09Z</dcterms:modified>
</cp:coreProperties>
</file>